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6" r:id="rId8"/>
    <p:sldId id="268" r:id="rId9"/>
    <p:sldId id="267" r:id="rId10"/>
    <p:sldId id="262" r:id="rId11"/>
    <p:sldId id="264" r:id="rId12"/>
    <p:sldId id="265" r:id="rId13"/>
    <p:sldId id="263" r:id="rId14"/>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7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165CDD-EA3C-4163-B0DB-6372C6CB91BB}" type="datetimeFigureOut">
              <a:rPr lang="nb-NO" smtClean="0"/>
              <a:t>29.10.2023</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39BFF2-E32E-4708-8ABF-E92AEDEEAD37}" type="slidenum">
              <a:rPr lang="nb-NO" smtClean="0"/>
              <a:t>‹#›</a:t>
            </a:fld>
            <a:endParaRPr lang="nb-NO"/>
          </a:p>
        </p:txBody>
      </p:sp>
    </p:spTree>
    <p:extLst>
      <p:ext uri="{BB962C8B-B14F-4D97-AF65-F5344CB8AC3E}">
        <p14:creationId xmlns:p14="http://schemas.microsoft.com/office/powerpoint/2010/main" val="2881582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i="0" dirty="0">
                <a:solidFill>
                  <a:srgbClr val="000000"/>
                </a:solidFill>
                <a:effectLst/>
                <a:latin typeface="roboto" panose="02000000000000000000" pitchFamily="2" charset="0"/>
              </a:rPr>
              <a:t>La oss se på et eksempel der vi lager en klasse for en billett til et busselskap. Vi lagrer en pris og en merverdiavgift (mva.) som brukes for å beregne endelig billettpris.</a:t>
            </a:r>
            <a:endParaRPr lang="nb-NO" dirty="0"/>
          </a:p>
        </p:txBody>
      </p:sp>
      <p:sp>
        <p:nvSpPr>
          <p:cNvPr id="4" name="Plassholder for lysbildenummer 3"/>
          <p:cNvSpPr>
            <a:spLocks noGrp="1"/>
          </p:cNvSpPr>
          <p:nvPr>
            <p:ph type="sldNum" sz="quarter" idx="5"/>
          </p:nvPr>
        </p:nvSpPr>
        <p:spPr/>
        <p:txBody>
          <a:bodyPr/>
          <a:lstStyle/>
          <a:p>
            <a:fld id="{2939BFF2-E32E-4708-8ABF-E92AEDEEAD37}" type="slidenum">
              <a:rPr lang="nb-NO" smtClean="0"/>
              <a:t>10</a:t>
            </a:fld>
            <a:endParaRPr lang="nb-NO"/>
          </a:p>
        </p:txBody>
      </p:sp>
    </p:spTree>
    <p:extLst>
      <p:ext uri="{BB962C8B-B14F-4D97-AF65-F5344CB8AC3E}">
        <p14:creationId xmlns:p14="http://schemas.microsoft.com/office/powerpoint/2010/main" val="851736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i="0" dirty="0">
                <a:solidFill>
                  <a:srgbClr val="000000"/>
                </a:solidFill>
                <a:effectLst/>
                <a:latin typeface="roboto" panose="02000000000000000000" pitchFamily="2" charset="0"/>
              </a:rPr>
              <a:t>La oss se på et eksempel der vi lager en klasse for en billett til et busselskap. Vi lagrer en pris og en merverdiavgift (mva.) som brukes for å beregne endelig billettpris.</a:t>
            </a:r>
            <a:endParaRPr lang="nb-NO" dirty="0"/>
          </a:p>
        </p:txBody>
      </p:sp>
      <p:sp>
        <p:nvSpPr>
          <p:cNvPr id="4" name="Plassholder for lysbildenummer 3"/>
          <p:cNvSpPr>
            <a:spLocks noGrp="1"/>
          </p:cNvSpPr>
          <p:nvPr>
            <p:ph type="sldNum" sz="quarter" idx="5"/>
          </p:nvPr>
        </p:nvSpPr>
        <p:spPr/>
        <p:txBody>
          <a:bodyPr/>
          <a:lstStyle/>
          <a:p>
            <a:fld id="{2939BFF2-E32E-4708-8ABF-E92AEDEEAD37}" type="slidenum">
              <a:rPr lang="nb-NO" smtClean="0"/>
              <a:t>11</a:t>
            </a:fld>
            <a:endParaRPr lang="nb-NO"/>
          </a:p>
        </p:txBody>
      </p:sp>
    </p:spTree>
    <p:extLst>
      <p:ext uri="{BB962C8B-B14F-4D97-AF65-F5344CB8AC3E}">
        <p14:creationId xmlns:p14="http://schemas.microsoft.com/office/powerpoint/2010/main" val="3879761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i="0" dirty="0">
                <a:solidFill>
                  <a:srgbClr val="000000"/>
                </a:solidFill>
                <a:effectLst/>
                <a:latin typeface="roboto" panose="02000000000000000000" pitchFamily="2" charset="0"/>
              </a:rPr>
              <a:t>La oss se på et eksempel der vi lager en klasse for en billett til et busselskap. Vi lagrer en pris og en merverdiavgift (mva.) som brukes for å beregne endelig billettpris.</a:t>
            </a:r>
            <a:endParaRPr lang="nb-NO" dirty="0"/>
          </a:p>
        </p:txBody>
      </p:sp>
      <p:sp>
        <p:nvSpPr>
          <p:cNvPr id="4" name="Plassholder for lysbildenummer 3"/>
          <p:cNvSpPr>
            <a:spLocks noGrp="1"/>
          </p:cNvSpPr>
          <p:nvPr>
            <p:ph type="sldNum" sz="quarter" idx="5"/>
          </p:nvPr>
        </p:nvSpPr>
        <p:spPr/>
        <p:txBody>
          <a:bodyPr/>
          <a:lstStyle/>
          <a:p>
            <a:fld id="{2939BFF2-E32E-4708-8ABF-E92AEDEEAD37}" type="slidenum">
              <a:rPr lang="nb-NO" smtClean="0"/>
              <a:t>12</a:t>
            </a:fld>
            <a:endParaRPr lang="nb-NO"/>
          </a:p>
        </p:txBody>
      </p:sp>
    </p:spTree>
    <p:extLst>
      <p:ext uri="{BB962C8B-B14F-4D97-AF65-F5344CB8AC3E}">
        <p14:creationId xmlns:p14="http://schemas.microsoft.com/office/powerpoint/2010/main" val="3949520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7376A99-92B7-DFCB-4399-EC5D74F8580A}"/>
              </a:ext>
            </a:extLst>
          </p:cNvPr>
          <p:cNvSpPr>
            <a:spLocks noGrp="1"/>
          </p:cNvSpPr>
          <p:nvPr>
            <p:ph type="ctrTitle"/>
          </p:nvPr>
        </p:nvSpPr>
        <p:spPr>
          <a:xfrm>
            <a:off x="1524000" y="1122363"/>
            <a:ext cx="9144000" cy="2387600"/>
          </a:xfrm>
        </p:spPr>
        <p:txBody>
          <a:bodyPr anchor="b"/>
          <a:lstStyle>
            <a:lvl1pPr algn="ctr">
              <a:defRPr sz="6000"/>
            </a:lvl1pPr>
          </a:lstStyle>
          <a:p>
            <a:r>
              <a:rPr lang="nb-NO"/>
              <a:t>Klikk for å redigere tittelstil</a:t>
            </a:r>
          </a:p>
        </p:txBody>
      </p:sp>
      <p:sp>
        <p:nvSpPr>
          <p:cNvPr id="3" name="Undertittel 2">
            <a:extLst>
              <a:ext uri="{FF2B5EF4-FFF2-40B4-BE49-F238E27FC236}">
                <a16:creationId xmlns:a16="http://schemas.microsoft.com/office/drawing/2014/main" id="{C8D4CB0D-F4AB-7D02-E77E-138933515C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sp>
        <p:nvSpPr>
          <p:cNvPr id="4" name="Plassholder for dato 3">
            <a:extLst>
              <a:ext uri="{FF2B5EF4-FFF2-40B4-BE49-F238E27FC236}">
                <a16:creationId xmlns:a16="http://schemas.microsoft.com/office/drawing/2014/main" id="{FC642816-44F7-74A9-01E8-97716FB480A0}"/>
              </a:ext>
            </a:extLst>
          </p:cNvPr>
          <p:cNvSpPr>
            <a:spLocks noGrp="1"/>
          </p:cNvSpPr>
          <p:nvPr>
            <p:ph type="dt" sz="half" idx="10"/>
          </p:nvPr>
        </p:nvSpPr>
        <p:spPr/>
        <p:txBody>
          <a:bodyPr/>
          <a:lstStyle/>
          <a:p>
            <a:fld id="{A8B9BE6A-E519-43E7-9EFE-CE56E5ECAC7A}" type="datetimeFigureOut">
              <a:rPr lang="nb-NO" smtClean="0"/>
              <a:t>29.10.2023</a:t>
            </a:fld>
            <a:endParaRPr lang="nb-NO"/>
          </a:p>
        </p:txBody>
      </p:sp>
      <p:sp>
        <p:nvSpPr>
          <p:cNvPr id="5" name="Plassholder for bunntekst 4">
            <a:extLst>
              <a:ext uri="{FF2B5EF4-FFF2-40B4-BE49-F238E27FC236}">
                <a16:creationId xmlns:a16="http://schemas.microsoft.com/office/drawing/2014/main" id="{DDAB6FED-47EA-DA73-0F23-37F4D54E9C06}"/>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BB938BEB-F7EC-3A64-F14B-32F1508C5998}"/>
              </a:ext>
            </a:extLst>
          </p:cNvPr>
          <p:cNvSpPr>
            <a:spLocks noGrp="1"/>
          </p:cNvSpPr>
          <p:nvPr>
            <p:ph type="sldNum" sz="quarter" idx="12"/>
          </p:nvPr>
        </p:nvSpPr>
        <p:spPr/>
        <p:txBody>
          <a:bodyPr/>
          <a:lstStyle/>
          <a:p>
            <a:fld id="{1242C6E3-40B4-44BA-B332-FB10D5B0DF6B}" type="slidenum">
              <a:rPr lang="nb-NO" smtClean="0"/>
              <a:t>‹#›</a:t>
            </a:fld>
            <a:endParaRPr lang="nb-NO"/>
          </a:p>
        </p:txBody>
      </p:sp>
    </p:spTree>
    <p:extLst>
      <p:ext uri="{BB962C8B-B14F-4D97-AF65-F5344CB8AC3E}">
        <p14:creationId xmlns:p14="http://schemas.microsoft.com/office/powerpoint/2010/main" val="2135534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9D69120-6E89-3BEA-4B10-F5F882360909}"/>
              </a:ext>
            </a:extLst>
          </p:cNvPr>
          <p:cNvSpPr>
            <a:spLocks noGrp="1"/>
          </p:cNvSpPr>
          <p:nvPr>
            <p:ph type="title"/>
          </p:nvPr>
        </p:nvSpPr>
        <p:spPr/>
        <p:txBody>
          <a:bodyPr/>
          <a:lstStyle/>
          <a:p>
            <a:r>
              <a:rPr lang="nb-NO"/>
              <a:t>Klikk for å redigere tittelstil</a:t>
            </a:r>
          </a:p>
        </p:txBody>
      </p:sp>
      <p:sp>
        <p:nvSpPr>
          <p:cNvPr id="3" name="Plassholder for loddrett tekst 2">
            <a:extLst>
              <a:ext uri="{FF2B5EF4-FFF2-40B4-BE49-F238E27FC236}">
                <a16:creationId xmlns:a16="http://schemas.microsoft.com/office/drawing/2014/main" id="{5AA57721-8C34-0E8E-5376-8AD6425E4424}"/>
              </a:ext>
            </a:extLst>
          </p:cNvPr>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7E4D7486-061D-7FDD-B68E-9717006C4F81}"/>
              </a:ext>
            </a:extLst>
          </p:cNvPr>
          <p:cNvSpPr>
            <a:spLocks noGrp="1"/>
          </p:cNvSpPr>
          <p:nvPr>
            <p:ph type="dt" sz="half" idx="10"/>
          </p:nvPr>
        </p:nvSpPr>
        <p:spPr/>
        <p:txBody>
          <a:bodyPr/>
          <a:lstStyle/>
          <a:p>
            <a:fld id="{A8B9BE6A-E519-43E7-9EFE-CE56E5ECAC7A}" type="datetimeFigureOut">
              <a:rPr lang="nb-NO" smtClean="0"/>
              <a:t>29.10.2023</a:t>
            </a:fld>
            <a:endParaRPr lang="nb-NO"/>
          </a:p>
        </p:txBody>
      </p:sp>
      <p:sp>
        <p:nvSpPr>
          <p:cNvPr id="5" name="Plassholder for bunntekst 4">
            <a:extLst>
              <a:ext uri="{FF2B5EF4-FFF2-40B4-BE49-F238E27FC236}">
                <a16:creationId xmlns:a16="http://schemas.microsoft.com/office/drawing/2014/main" id="{089195C7-5A7B-AB39-1EF4-A348520ECA09}"/>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CC9DDF42-A014-2343-89A1-D4E40CB92240}"/>
              </a:ext>
            </a:extLst>
          </p:cNvPr>
          <p:cNvSpPr>
            <a:spLocks noGrp="1"/>
          </p:cNvSpPr>
          <p:nvPr>
            <p:ph type="sldNum" sz="quarter" idx="12"/>
          </p:nvPr>
        </p:nvSpPr>
        <p:spPr/>
        <p:txBody>
          <a:bodyPr/>
          <a:lstStyle/>
          <a:p>
            <a:fld id="{1242C6E3-40B4-44BA-B332-FB10D5B0DF6B}" type="slidenum">
              <a:rPr lang="nb-NO" smtClean="0"/>
              <a:t>‹#›</a:t>
            </a:fld>
            <a:endParaRPr lang="nb-NO"/>
          </a:p>
        </p:txBody>
      </p:sp>
    </p:spTree>
    <p:extLst>
      <p:ext uri="{BB962C8B-B14F-4D97-AF65-F5344CB8AC3E}">
        <p14:creationId xmlns:p14="http://schemas.microsoft.com/office/powerpoint/2010/main" val="4193381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a:extLst>
              <a:ext uri="{FF2B5EF4-FFF2-40B4-BE49-F238E27FC236}">
                <a16:creationId xmlns:a16="http://schemas.microsoft.com/office/drawing/2014/main" id="{B4DA5E7D-12A5-9D48-D73A-D7F9BB8734EA}"/>
              </a:ext>
            </a:extLst>
          </p:cNvPr>
          <p:cNvSpPr>
            <a:spLocks noGrp="1"/>
          </p:cNvSpPr>
          <p:nvPr>
            <p:ph type="title" orient="vert"/>
          </p:nvPr>
        </p:nvSpPr>
        <p:spPr>
          <a:xfrm>
            <a:off x="8724900" y="365125"/>
            <a:ext cx="2628900" cy="5811838"/>
          </a:xfrm>
        </p:spPr>
        <p:txBody>
          <a:bodyPr vert="eaVert"/>
          <a:lstStyle/>
          <a:p>
            <a:r>
              <a:rPr lang="nb-NO"/>
              <a:t>Klikk for å redigere tittelstil</a:t>
            </a:r>
          </a:p>
        </p:txBody>
      </p:sp>
      <p:sp>
        <p:nvSpPr>
          <p:cNvPr id="3" name="Plassholder for loddrett tekst 2">
            <a:extLst>
              <a:ext uri="{FF2B5EF4-FFF2-40B4-BE49-F238E27FC236}">
                <a16:creationId xmlns:a16="http://schemas.microsoft.com/office/drawing/2014/main" id="{75BF05EC-E7FD-81FB-4DBB-AD6D6BA0318F}"/>
              </a:ext>
            </a:extLst>
          </p:cNvPr>
          <p:cNvSpPr>
            <a:spLocks noGrp="1"/>
          </p:cNvSpPr>
          <p:nvPr>
            <p:ph type="body" orient="vert" idx="1"/>
          </p:nvPr>
        </p:nvSpPr>
        <p:spPr>
          <a:xfrm>
            <a:off x="838200" y="365125"/>
            <a:ext cx="7734300" cy="5811838"/>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D3EAB7AE-7452-7E20-4373-795DBBFE5460}"/>
              </a:ext>
            </a:extLst>
          </p:cNvPr>
          <p:cNvSpPr>
            <a:spLocks noGrp="1"/>
          </p:cNvSpPr>
          <p:nvPr>
            <p:ph type="dt" sz="half" idx="10"/>
          </p:nvPr>
        </p:nvSpPr>
        <p:spPr/>
        <p:txBody>
          <a:bodyPr/>
          <a:lstStyle/>
          <a:p>
            <a:fld id="{A8B9BE6A-E519-43E7-9EFE-CE56E5ECAC7A}" type="datetimeFigureOut">
              <a:rPr lang="nb-NO" smtClean="0"/>
              <a:t>29.10.2023</a:t>
            </a:fld>
            <a:endParaRPr lang="nb-NO"/>
          </a:p>
        </p:txBody>
      </p:sp>
      <p:sp>
        <p:nvSpPr>
          <p:cNvPr id="5" name="Plassholder for bunntekst 4">
            <a:extLst>
              <a:ext uri="{FF2B5EF4-FFF2-40B4-BE49-F238E27FC236}">
                <a16:creationId xmlns:a16="http://schemas.microsoft.com/office/drawing/2014/main" id="{D254FD77-0E95-7C0F-D80F-8D676CDAC01C}"/>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6A099C86-225C-673B-DE63-24ED19486686}"/>
              </a:ext>
            </a:extLst>
          </p:cNvPr>
          <p:cNvSpPr>
            <a:spLocks noGrp="1"/>
          </p:cNvSpPr>
          <p:nvPr>
            <p:ph type="sldNum" sz="quarter" idx="12"/>
          </p:nvPr>
        </p:nvSpPr>
        <p:spPr/>
        <p:txBody>
          <a:bodyPr/>
          <a:lstStyle/>
          <a:p>
            <a:fld id="{1242C6E3-40B4-44BA-B332-FB10D5B0DF6B}" type="slidenum">
              <a:rPr lang="nb-NO" smtClean="0"/>
              <a:t>‹#›</a:t>
            </a:fld>
            <a:endParaRPr lang="nb-NO"/>
          </a:p>
        </p:txBody>
      </p:sp>
    </p:spTree>
    <p:extLst>
      <p:ext uri="{BB962C8B-B14F-4D97-AF65-F5344CB8AC3E}">
        <p14:creationId xmlns:p14="http://schemas.microsoft.com/office/powerpoint/2010/main" val="2578765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F123071-2D86-D5F1-54CD-701B2C301059}"/>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4619B691-0378-1104-D222-BAAA90CF2E25}"/>
              </a:ext>
            </a:extLst>
          </p:cNvPr>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561CEAFD-E9A3-0474-7C20-CFA498E5A33E}"/>
              </a:ext>
            </a:extLst>
          </p:cNvPr>
          <p:cNvSpPr>
            <a:spLocks noGrp="1"/>
          </p:cNvSpPr>
          <p:nvPr>
            <p:ph type="dt" sz="half" idx="10"/>
          </p:nvPr>
        </p:nvSpPr>
        <p:spPr/>
        <p:txBody>
          <a:bodyPr/>
          <a:lstStyle/>
          <a:p>
            <a:fld id="{A8B9BE6A-E519-43E7-9EFE-CE56E5ECAC7A}" type="datetimeFigureOut">
              <a:rPr lang="nb-NO" smtClean="0"/>
              <a:t>29.10.2023</a:t>
            </a:fld>
            <a:endParaRPr lang="nb-NO"/>
          </a:p>
        </p:txBody>
      </p:sp>
      <p:sp>
        <p:nvSpPr>
          <p:cNvPr id="5" name="Plassholder for bunntekst 4">
            <a:extLst>
              <a:ext uri="{FF2B5EF4-FFF2-40B4-BE49-F238E27FC236}">
                <a16:creationId xmlns:a16="http://schemas.microsoft.com/office/drawing/2014/main" id="{02B68DBB-6947-B95C-FF3F-D4B727A474C7}"/>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6B12546C-7696-7FF7-D268-715FEEF58E39}"/>
              </a:ext>
            </a:extLst>
          </p:cNvPr>
          <p:cNvSpPr>
            <a:spLocks noGrp="1"/>
          </p:cNvSpPr>
          <p:nvPr>
            <p:ph type="sldNum" sz="quarter" idx="12"/>
          </p:nvPr>
        </p:nvSpPr>
        <p:spPr/>
        <p:txBody>
          <a:bodyPr/>
          <a:lstStyle/>
          <a:p>
            <a:fld id="{1242C6E3-40B4-44BA-B332-FB10D5B0DF6B}" type="slidenum">
              <a:rPr lang="nb-NO" smtClean="0"/>
              <a:t>‹#›</a:t>
            </a:fld>
            <a:endParaRPr lang="nb-NO"/>
          </a:p>
        </p:txBody>
      </p:sp>
    </p:spTree>
    <p:extLst>
      <p:ext uri="{BB962C8B-B14F-4D97-AF65-F5344CB8AC3E}">
        <p14:creationId xmlns:p14="http://schemas.microsoft.com/office/powerpoint/2010/main" val="743595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866ED33-F3FC-4F1D-EDDE-6E6DAE0555D0}"/>
              </a:ext>
            </a:extLst>
          </p:cNvPr>
          <p:cNvSpPr>
            <a:spLocks noGrp="1"/>
          </p:cNvSpPr>
          <p:nvPr>
            <p:ph type="title"/>
          </p:nvPr>
        </p:nvSpPr>
        <p:spPr>
          <a:xfrm>
            <a:off x="831850" y="1709738"/>
            <a:ext cx="10515600" cy="2852737"/>
          </a:xfrm>
        </p:spPr>
        <p:txBody>
          <a:bodyPr anchor="b"/>
          <a:lstStyle>
            <a:lvl1pPr>
              <a:defRPr sz="6000"/>
            </a:lvl1pPr>
          </a:lstStyle>
          <a:p>
            <a:r>
              <a:rPr lang="nb-NO"/>
              <a:t>Klikk for å redigere tittelstil</a:t>
            </a:r>
          </a:p>
        </p:txBody>
      </p:sp>
      <p:sp>
        <p:nvSpPr>
          <p:cNvPr id="3" name="Plassholder for tekst 2">
            <a:extLst>
              <a:ext uri="{FF2B5EF4-FFF2-40B4-BE49-F238E27FC236}">
                <a16:creationId xmlns:a16="http://schemas.microsoft.com/office/drawing/2014/main" id="{64C87DD3-7900-3A4C-BB7D-E1D40BF187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a:t>Klikk for å redigere tekststiler i malen</a:t>
            </a:r>
          </a:p>
        </p:txBody>
      </p:sp>
      <p:sp>
        <p:nvSpPr>
          <p:cNvPr id="4" name="Plassholder for dato 3">
            <a:extLst>
              <a:ext uri="{FF2B5EF4-FFF2-40B4-BE49-F238E27FC236}">
                <a16:creationId xmlns:a16="http://schemas.microsoft.com/office/drawing/2014/main" id="{3D25DEFD-3D78-F6FA-BCF4-B3AFF3D30413}"/>
              </a:ext>
            </a:extLst>
          </p:cNvPr>
          <p:cNvSpPr>
            <a:spLocks noGrp="1"/>
          </p:cNvSpPr>
          <p:nvPr>
            <p:ph type="dt" sz="half" idx="10"/>
          </p:nvPr>
        </p:nvSpPr>
        <p:spPr/>
        <p:txBody>
          <a:bodyPr/>
          <a:lstStyle/>
          <a:p>
            <a:fld id="{A8B9BE6A-E519-43E7-9EFE-CE56E5ECAC7A}" type="datetimeFigureOut">
              <a:rPr lang="nb-NO" smtClean="0"/>
              <a:t>29.10.2023</a:t>
            </a:fld>
            <a:endParaRPr lang="nb-NO"/>
          </a:p>
        </p:txBody>
      </p:sp>
      <p:sp>
        <p:nvSpPr>
          <p:cNvPr id="5" name="Plassholder for bunntekst 4">
            <a:extLst>
              <a:ext uri="{FF2B5EF4-FFF2-40B4-BE49-F238E27FC236}">
                <a16:creationId xmlns:a16="http://schemas.microsoft.com/office/drawing/2014/main" id="{C52E97AC-5734-7924-0241-C411309974BB}"/>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4D8BFE9C-B3FB-B55B-E54C-5DC24551373A}"/>
              </a:ext>
            </a:extLst>
          </p:cNvPr>
          <p:cNvSpPr>
            <a:spLocks noGrp="1"/>
          </p:cNvSpPr>
          <p:nvPr>
            <p:ph type="sldNum" sz="quarter" idx="12"/>
          </p:nvPr>
        </p:nvSpPr>
        <p:spPr/>
        <p:txBody>
          <a:bodyPr/>
          <a:lstStyle/>
          <a:p>
            <a:fld id="{1242C6E3-40B4-44BA-B332-FB10D5B0DF6B}" type="slidenum">
              <a:rPr lang="nb-NO" smtClean="0"/>
              <a:t>‹#›</a:t>
            </a:fld>
            <a:endParaRPr lang="nb-NO"/>
          </a:p>
        </p:txBody>
      </p:sp>
    </p:spTree>
    <p:extLst>
      <p:ext uri="{BB962C8B-B14F-4D97-AF65-F5344CB8AC3E}">
        <p14:creationId xmlns:p14="http://schemas.microsoft.com/office/powerpoint/2010/main" val="1626859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446A405-13F8-82FC-6D87-7FFC10DCE0D7}"/>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870528ED-5A10-4FEB-F9E1-4CA124F28950}"/>
              </a:ext>
            </a:extLst>
          </p:cNvPr>
          <p:cNvSpPr>
            <a:spLocks noGrp="1"/>
          </p:cNvSpPr>
          <p:nvPr>
            <p:ph sz="half" idx="1"/>
          </p:nvPr>
        </p:nvSpPr>
        <p:spPr>
          <a:xfrm>
            <a:off x="838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a:extLst>
              <a:ext uri="{FF2B5EF4-FFF2-40B4-BE49-F238E27FC236}">
                <a16:creationId xmlns:a16="http://schemas.microsoft.com/office/drawing/2014/main" id="{622EFC1D-1579-499F-B7D4-796605955FA7}"/>
              </a:ext>
            </a:extLst>
          </p:cNvPr>
          <p:cNvSpPr>
            <a:spLocks noGrp="1"/>
          </p:cNvSpPr>
          <p:nvPr>
            <p:ph sz="half" idx="2"/>
          </p:nvPr>
        </p:nvSpPr>
        <p:spPr>
          <a:xfrm>
            <a:off x="6172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a:extLst>
              <a:ext uri="{FF2B5EF4-FFF2-40B4-BE49-F238E27FC236}">
                <a16:creationId xmlns:a16="http://schemas.microsoft.com/office/drawing/2014/main" id="{06054FA6-24A5-1D2F-1517-97BE68AD98BE}"/>
              </a:ext>
            </a:extLst>
          </p:cNvPr>
          <p:cNvSpPr>
            <a:spLocks noGrp="1"/>
          </p:cNvSpPr>
          <p:nvPr>
            <p:ph type="dt" sz="half" idx="10"/>
          </p:nvPr>
        </p:nvSpPr>
        <p:spPr/>
        <p:txBody>
          <a:bodyPr/>
          <a:lstStyle/>
          <a:p>
            <a:fld id="{A8B9BE6A-E519-43E7-9EFE-CE56E5ECAC7A}" type="datetimeFigureOut">
              <a:rPr lang="nb-NO" smtClean="0"/>
              <a:t>29.10.2023</a:t>
            </a:fld>
            <a:endParaRPr lang="nb-NO"/>
          </a:p>
        </p:txBody>
      </p:sp>
      <p:sp>
        <p:nvSpPr>
          <p:cNvPr id="6" name="Plassholder for bunntekst 5">
            <a:extLst>
              <a:ext uri="{FF2B5EF4-FFF2-40B4-BE49-F238E27FC236}">
                <a16:creationId xmlns:a16="http://schemas.microsoft.com/office/drawing/2014/main" id="{02C323B8-0E49-D51A-9E6E-C72C986901DD}"/>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5BAAE22E-16F6-741A-6A2F-2D4C7805803F}"/>
              </a:ext>
            </a:extLst>
          </p:cNvPr>
          <p:cNvSpPr>
            <a:spLocks noGrp="1"/>
          </p:cNvSpPr>
          <p:nvPr>
            <p:ph type="sldNum" sz="quarter" idx="12"/>
          </p:nvPr>
        </p:nvSpPr>
        <p:spPr/>
        <p:txBody>
          <a:bodyPr/>
          <a:lstStyle/>
          <a:p>
            <a:fld id="{1242C6E3-40B4-44BA-B332-FB10D5B0DF6B}" type="slidenum">
              <a:rPr lang="nb-NO" smtClean="0"/>
              <a:t>‹#›</a:t>
            </a:fld>
            <a:endParaRPr lang="nb-NO"/>
          </a:p>
        </p:txBody>
      </p:sp>
    </p:spTree>
    <p:extLst>
      <p:ext uri="{BB962C8B-B14F-4D97-AF65-F5344CB8AC3E}">
        <p14:creationId xmlns:p14="http://schemas.microsoft.com/office/powerpoint/2010/main" val="1381181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99C9C8A-E5A7-084B-156C-145C1DA3E64E}"/>
              </a:ext>
            </a:extLst>
          </p:cNvPr>
          <p:cNvSpPr>
            <a:spLocks noGrp="1"/>
          </p:cNvSpPr>
          <p:nvPr>
            <p:ph type="title"/>
          </p:nvPr>
        </p:nvSpPr>
        <p:spPr>
          <a:xfrm>
            <a:off x="839788" y="365125"/>
            <a:ext cx="10515600" cy="1325563"/>
          </a:xfrm>
        </p:spPr>
        <p:txBody>
          <a:bodyPr/>
          <a:lstStyle/>
          <a:p>
            <a:r>
              <a:rPr lang="nb-NO"/>
              <a:t>Klikk for å redigere tittelstil</a:t>
            </a:r>
          </a:p>
        </p:txBody>
      </p:sp>
      <p:sp>
        <p:nvSpPr>
          <p:cNvPr id="3" name="Plassholder for tekst 2">
            <a:extLst>
              <a:ext uri="{FF2B5EF4-FFF2-40B4-BE49-F238E27FC236}">
                <a16:creationId xmlns:a16="http://schemas.microsoft.com/office/drawing/2014/main" id="{0E63BCC9-905E-A148-84E2-7F91F75A5B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Plassholder for innhold 3">
            <a:extLst>
              <a:ext uri="{FF2B5EF4-FFF2-40B4-BE49-F238E27FC236}">
                <a16:creationId xmlns:a16="http://schemas.microsoft.com/office/drawing/2014/main" id="{F2264C84-6107-F196-4E83-A516006DA0A7}"/>
              </a:ext>
            </a:extLst>
          </p:cNvPr>
          <p:cNvSpPr>
            <a:spLocks noGrp="1"/>
          </p:cNvSpPr>
          <p:nvPr>
            <p:ph sz="half" idx="2"/>
          </p:nvPr>
        </p:nvSpPr>
        <p:spPr>
          <a:xfrm>
            <a:off x="839788" y="2505075"/>
            <a:ext cx="5157787"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tekst 4">
            <a:extLst>
              <a:ext uri="{FF2B5EF4-FFF2-40B4-BE49-F238E27FC236}">
                <a16:creationId xmlns:a16="http://schemas.microsoft.com/office/drawing/2014/main" id="{39CB7F35-C64F-A5C5-4C29-95CC9CCCCC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Plassholder for innhold 5">
            <a:extLst>
              <a:ext uri="{FF2B5EF4-FFF2-40B4-BE49-F238E27FC236}">
                <a16:creationId xmlns:a16="http://schemas.microsoft.com/office/drawing/2014/main" id="{324B5178-A850-4843-8F1E-D024BBE146B0}"/>
              </a:ext>
            </a:extLst>
          </p:cNvPr>
          <p:cNvSpPr>
            <a:spLocks noGrp="1"/>
          </p:cNvSpPr>
          <p:nvPr>
            <p:ph sz="quarter" idx="4"/>
          </p:nvPr>
        </p:nvSpPr>
        <p:spPr>
          <a:xfrm>
            <a:off x="6172200" y="2505075"/>
            <a:ext cx="5183188"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dato 6">
            <a:extLst>
              <a:ext uri="{FF2B5EF4-FFF2-40B4-BE49-F238E27FC236}">
                <a16:creationId xmlns:a16="http://schemas.microsoft.com/office/drawing/2014/main" id="{E227DC59-4B48-F4AE-A5AA-1476C436C5EA}"/>
              </a:ext>
            </a:extLst>
          </p:cNvPr>
          <p:cNvSpPr>
            <a:spLocks noGrp="1"/>
          </p:cNvSpPr>
          <p:nvPr>
            <p:ph type="dt" sz="half" idx="10"/>
          </p:nvPr>
        </p:nvSpPr>
        <p:spPr/>
        <p:txBody>
          <a:bodyPr/>
          <a:lstStyle/>
          <a:p>
            <a:fld id="{A8B9BE6A-E519-43E7-9EFE-CE56E5ECAC7A}" type="datetimeFigureOut">
              <a:rPr lang="nb-NO" smtClean="0"/>
              <a:t>29.10.2023</a:t>
            </a:fld>
            <a:endParaRPr lang="nb-NO"/>
          </a:p>
        </p:txBody>
      </p:sp>
      <p:sp>
        <p:nvSpPr>
          <p:cNvPr id="8" name="Plassholder for bunntekst 7">
            <a:extLst>
              <a:ext uri="{FF2B5EF4-FFF2-40B4-BE49-F238E27FC236}">
                <a16:creationId xmlns:a16="http://schemas.microsoft.com/office/drawing/2014/main" id="{47A5DE9F-A452-1388-56EA-31C377E60D32}"/>
              </a:ext>
            </a:extLst>
          </p:cNvPr>
          <p:cNvSpPr>
            <a:spLocks noGrp="1"/>
          </p:cNvSpPr>
          <p:nvPr>
            <p:ph type="ftr" sz="quarter" idx="11"/>
          </p:nvPr>
        </p:nvSpPr>
        <p:spPr/>
        <p:txBody>
          <a:bodyPr/>
          <a:lstStyle/>
          <a:p>
            <a:endParaRPr lang="nb-NO"/>
          </a:p>
        </p:txBody>
      </p:sp>
      <p:sp>
        <p:nvSpPr>
          <p:cNvPr id="9" name="Plassholder for lysbildenummer 8">
            <a:extLst>
              <a:ext uri="{FF2B5EF4-FFF2-40B4-BE49-F238E27FC236}">
                <a16:creationId xmlns:a16="http://schemas.microsoft.com/office/drawing/2014/main" id="{A7BB6BA7-AAD7-609B-E450-0604080762C4}"/>
              </a:ext>
            </a:extLst>
          </p:cNvPr>
          <p:cNvSpPr>
            <a:spLocks noGrp="1"/>
          </p:cNvSpPr>
          <p:nvPr>
            <p:ph type="sldNum" sz="quarter" idx="12"/>
          </p:nvPr>
        </p:nvSpPr>
        <p:spPr/>
        <p:txBody>
          <a:bodyPr/>
          <a:lstStyle/>
          <a:p>
            <a:fld id="{1242C6E3-40B4-44BA-B332-FB10D5B0DF6B}" type="slidenum">
              <a:rPr lang="nb-NO" smtClean="0"/>
              <a:t>‹#›</a:t>
            </a:fld>
            <a:endParaRPr lang="nb-NO"/>
          </a:p>
        </p:txBody>
      </p:sp>
    </p:spTree>
    <p:extLst>
      <p:ext uri="{BB962C8B-B14F-4D97-AF65-F5344CB8AC3E}">
        <p14:creationId xmlns:p14="http://schemas.microsoft.com/office/powerpoint/2010/main" val="3636192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09F12D7-9BF3-F3B7-E05B-C3D63DE3F0A5}"/>
              </a:ext>
            </a:extLst>
          </p:cNvPr>
          <p:cNvSpPr>
            <a:spLocks noGrp="1"/>
          </p:cNvSpPr>
          <p:nvPr>
            <p:ph type="title"/>
          </p:nvPr>
        </p:nvSpPr>
        <p:spPr/>
        <p:txBody>
          <a:bodyPr/>
          <a:lstStyle/>
          <a:p>
            <a:r>
              <a:rPr lang="nb-NO"/>
              <a:t>Klikk for å redigere tittelstil</a:t>
            </a:r>
          </a:p>
        </p:txBody>
      </p:sp>
      <p:sp>
        <p:nvSpPr>
          <p:cNvPr id="3" name="Plassholder for dato 2">
            <a:extLst>
              <a:ext uri="{FF2B5EF4-FFF2-40B4-BE49-F238E27FC236}">
                <a16:creationId xmlns:a16="http://schemas.microsoft.com/office/drawing/2014/main" id="{722FDB1C-42FA-1E74-5122-14C057944C06}"/>
              </a:ext>
            </a:extLst>
          </p:cNvPr>
          <p:cNvSpPr>
            <a:spLocks noGrp="1"/>
          </p:cNvSpPr>
          <p:nvPr>
            <p:ph type="dt" sz="half" idx="10"/>
          </p:nvPr>
        </p:nvSpPr>
        <p:spPr/>
        <p:txBody>
          <a:bodyPr/>
          <a:lstStyle/>
          <a:p>
            <a:fld id="{A8B9BE6A-E519-43E7-9EFE-CE56E5ECAC7A}" type="datetimeFigureOut">
              <a:rPr lang="nb-NO" smtClean="0"/>
              <a:t>29.10.2023</a:t>
            </a:fld>
            <a:endParaRPr lang="nb-NO"/>
          </a:p>
        </p:txBody>
      </p:sp>
      <p:sp>
        <p:nvSpPr>
          <p:cNvPr id="4" name="Plassholder for bunntekst 3">
            <a:extLst>
              <a:ext uri="{FF2B5EF4-FFF2-40B4-BE49-F238E27FC236}">
                <a16:creationId xmlns:a16="http://schemas.microsoft.com/office/drawing/2014/main" id="{716E8ECE-2C71-E69A-16EC-C6D9DDEB25B4}"/>
              </a:ext>
            </a:extLst>
          </p:cNvPr>
          <p:cNvSpPr>
            <a:spLocks noGrp="1"/>
          </p:cNvSpPr>
          <p:nvPr>
            <p:ph type="ftr" sz="quarter" idx="11"/>
          </p:nvPr>
        </p:nvSpPr>
        <p:spPr/>
        <p:txBody>
          <a:bodyPr/>
          <a:lstStyle/>
          <a:p>
            <a:endParaRPr lang="nb-NO"/>
          </a:p>
        </p:txBody>
      </p:sp>
      <p:sp>
        <p:nvSpPr>
          <p:cNvPr id="5" name="Plassholder for lysbildenummer 4">
            <a:extLst>
              <a:ext uri="{FF2B5EF4-FFF2-40B4-BE49-F238E27FC236}">
                <a16:creationId xmlns:a16="http://schemas.microsoft.com/office/drawing/2014/main" id="{04DE0974-02D4-41AA-62FD-A8AA45E5F96F}"/>
              </a:ext>
            </a:extLst>
          </p:cNvPr>
          <p:cNvSpPr>
            <a:spLocks noGrp="1"/>
          </p:cNvSpPr>
          <p:nvPr>
            <p:ph type="sldNum" sz="quarter" idx="12"/>
          </p:nvPr>
        </p:nvSpPr>
        <p:spPr/>
        <p:txBody>
          <a:bodyPr/>
          <a:lstStyle/>
          <a:p>
            <a:fld id="{1242C6E3-40B4-44BA-B332-FB10D5B0DF6B}" type="slidenum">
              <a:rPr lang="nb-NO" smtClean="0"/>
              <a:t>‹#›</a:t>
            </a:fld>
            <a:endParaRPr lang="nb-NO"/>
          </a:p>
        </p:txBody>
      </p:sp>
    </p:spTree>
    <p:extLst>
      <p:ext uri="{BB962C8B-B14F-4D97-AF65-F5344CB8AC3E}">
        <p14:creationId xmlns:p14="http://schemas.microsoft.com/office/powerpoint/2010/main" val="2789551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2BA17A07-DB5C-73B9-22C0-0638B6197C23}"/>
              </a:ext>
            </a:extLst>
          </p:cNvPr>
          <p:cNvSpPr>
            <a:spLocks noGrp="1"/>
          </p:cNvSpPr>
          <p:nvPr>
            <p:ph type="dt" sz="half" idx="10"/>
          </p:nvPr>
        </p:nvSpPr>
        <p:spPr/>
        <p:txBody>
          <a:bodyPr/>
          <a:lstStyle/>
          <a:p>
            <a:fld id="{A8B9BE6A-E519-43E7-9EFE-CE56E5ECAC7A}" type="datetimeFigureOut">
              <a:rPr lang="nb-NO" smtClean="0"/>
              <a:t>29.10.2023</a:t>
            </a:fld>
            <a:endParaRPr lang="nb-NO"/>
          </a:p>
        </p:txBody>
      </p:sp>
      <p:sp>
        <p:nvSpPr>
          <p:cNvPr id="3" name="Plassholder for bunntekst 2">
            <a:extLst>
              <a:ext uri="{FF2B5EF4-FFF2-40B4-BE49-F238E27FC236}">
                <a16:creationId xmlns:a16="http://schemas.microsoft.com/office/drawing/2014/main" id="{D4B253E6-4798-C6C3-5EA0-199500220C60}"/>
              </a:ext>
            </a:extLst>
          </p:cNvPr>
          <p:cNvSpPr>
            <a:spLocks noGrp="1"/>
          </p:cNvSpPr>
          <p:nvPr>
            <p:ph type="ftr" sz="quarter" idx="11"/>
          </p:nvPr>
        </p:nvSpPr>
        <p:spPr/>
        <p:txBody>
          <a:bodyPr/>
          <a:lstStyle/>
          <a:p>
            <a:endParaRPr lang="nb-NO"/>
          </a:p>
        </p:txBody>
      </p:sp>
      <p:sp>
        <p:nvSpPr>
          <p:cNvPr id="4" name="Plassholder for lysbildenummer 3">
            <a:extLst>
              <a:ext uri="{FF2B5EF4-FFF2-40B4-BE49-F238E27FC236}">
                <a16:creationId xmlns:a16="http://schemas.microsoft.com/office/drawing/2014/main" id="{12F37E95-9903-FED5-D6D6-A7B0DFC4AF37}"/>
              </a:ext>
            </a:extLst>
          </p:cNvPr>
          <p:cNvSpPr>
            <a:spLocks noGrp="1"/>
          </p:cNvSpPr>
          <p:nvPr>
            <p:ph type="sldNum" sz="quarter" idx="12"/>
          </p:nvPr>
        </p:nvSpPr>
        <p:spPr/>
        <p:txBody>
          <a:bodyPr/>
          <a:lstStyle/>
          <a:p>
            <a:fld id="{1242C6E3-40B4-44BA-B332-FB10D5B0DF6B}" type="slidenum">
              <a:rPr lang="nb-NO" smtClean="0"/>
              <a:t>‹#›</a:t>
            </a:fld>
            <a:endParaRPr lang="nb-NO"/>
          </a:p>
        </p:txBody>
      </p:sp>
    </p:spTree>
    <p:extLst>
      <p:ext uri="{BB962C8B-B14F-4D97-AF65-F5344CB8AC3E}">
        <p14:creationId xmlns:p14="http://schemas.microsoft.com/office/powerpoint/2010/main" val="2782869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B7C3C6B-05BC-AC96-4C18-A05DC4334D5E}"/>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innhold 2">
            <a:extLst>
              <a:ext uri="{FF2B5EF4-FFF2-40B4-BE49-F238E27FC236}">
                <a16:creationId xmlns:a16="http://schemas.microsoft.com/office/drawing/2014/main" id="{053CA59F-7ECB-52B8-5455-6F6059CB25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a:extLst>
              <a:ext uri="{FF2B5EF4-FFF2-40B4-BE49-F238E27FC236}">
                <a16:creationId xmlns:a16="http://schemas.microsoft.com/office/drawing/2014/main" id="{11D44F58-8DE3-570A-8A06-7FBA2DDF79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2970DA30-F7A2-F500-FC4C-739446EED54B}"/>
              </a:ext>
            </a:extLst>
          </p:cNvPr>
          <p:cNvSpPr>
            <a:spLocks noGrp="1"/>
          </p:cNvSpPr>
          <p:nvPr>
            <p:ph type="dt" sz="half" idx="10"/>
          </p:nvPr>
        </p:nvSpPr>
        <p:spPr/>
        <p:txBody>
          <a:bodyPr/>
          <a:lstStyle/>
          <a:p>
            <a:fld id="{A8B9BE6A-E519-43E7-9EFE-CE56E5ECAC7A}" type="datetimeFigureOut">
              <a:rPr lang="nb-NO" smtClean="0"/>
              <a:t>29.10.2023</a:t>
            </a:fld>
            <a:endParaRPr lang="nb-NO"/>
          </a:p>
        </p:txBody>
      </p:sp>
      <p:sp>
        <p:nvSpPr>
          <p:cNvPr id="6" name="Plassholder for bunntekst 5">
            <a:extLst>
              <a:ext uri="{FF2B5EF4-FFF2-40B4-BE49-F238E27FC236}">
                <a16:creationId xmlns:a16="http://schemas.microsoft.com/office/drawing/2014/main" id="{A72AA509-7D2E-D3CC-D742-7468EE099EA3}"/>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19547879-438A-31EB-3CC4-9FED45A798C9}"/>
              </a:ext>
            </a:extLst>
          </p:cNvPr>
          <p:cNvSpPr>
            <a:spLocks noGrp="1"/>
          </p:cNvSpPr>
          <p:nvPr>
            <p:ph type="sldNum" sz="quarter" idx="12"/>
          </p:nvPr>
        </p:nvSpPr>
        <p:spPr/>
        <p:txBody>
          <a:bodyPr/>
          <a:lstStyle/>
          <a:p>
            <a:fld id="{1242C6E3-40B4-44BA-B332-FB10D5B0DF6B}" type="slidenum">
              <a:rPr lang="nb-NO" smtClean="0"/>
              <a:t>‹#›</a:t>
            </a:fld>
            <a:endParaRPr lang="nb-NO"/>
          </a:p>
        </p:txBody>
      </p:sp>
    </p:spTree>
    <p:extLst>
      <p:ext uri="{BB962C8B-B14F-4D97-AF65-F5344CB8AC3E}">
        <p14:creationId xmlns:p14="http://schemas.microsoft.com/office/powerpoint/2010/main" val="963906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19BEF8C-39D3-6649-9AB8-4A8218136A7D}"/>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bilde 2">
            <a:extLst>
              <a:ext uri="{FF2B5EF4-FFF2-40B4-BE49-F238E27FC236}">
                <a16:creationId xmlns:a16="http://schemas.microsoft.com/office/drawing/2014/main" id="{544F855D-71CA-6195-913A-57768916CE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a:extLst>
              <a:ext uri="{FF2B5EF4-FFF2-40B4-BE49-F238E27FC236}">
                <a16:creationId xmlns:a16="http://schemas.microsoft.com/office/drawing/2014/main" id="{81824C32-1BBC-A50D-341F-65E7349DCD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668C20DD-E9C9-272B-1976-F82060F8B338}"/>
              </a:ext>
            </a:extLst>
          </p:cNvPr>
          <p:cNvSpPr>
            <a:spLocks noGrp="1"/>
          </p:cNvSpPr>
          <p:nvPr>
            <p:ph type="dt" sz="half" idx="10"/>
          </p:nvPr>
        </p:nvSpPr>
        <p:spPr/>
        <p:txBody>
          <a:bodyPr/>
          <a:lstStyle/>
          <a:p>
            <a:fld id="{A8B9BE6A-E519-43E7-9EFE-CE56E5ECAC7A}" type="datetimeFigureOut">
              <a:rPr lang="nb-NO" smtClean="0"/>
              <a:t>29.10.2023</a:t>
            </a:fld>
            <a:endParaRPr lang="nb-NO"/>
          </a:p>
        </p:txBody>
      </p:sp>
      <p:sp>
        <p:nvSpPr>
          <p:cNvPr id="6" name="Plassholder for bunntekst 5">
            <a:extLst>
              <a:ext uri="{FF2B5EF4-FFF2-40B4-BE49-F238E27FC236}">
                <a16:creationId xmlns:a16="http://schemas.microsoft.com/office/drawing/2014/main" id="{DA1EFAB7-D3AB-0861-14A2-E6B813DDE094}"/>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7F1BCDBA-8785-EFB8-FAC4-0D55F177FF1B}"/>
              </a:ext>
            </a:extLst>
          </p:cNvPr>
          <p:cNvSpPr>
            <a:spLocks noGrp="1"/>
          </p:cNvSpPr>
          <p:nvPr>
            <p:ph type="sldNum" sz="quarter" idx="12"/>
          </p:nvPr>
        </p:nvSpPr>
        <p:spPr/>
        <p:txBody>
          <a:bodyPr/>
          <a:lstStyle/>
          <a:p>
            <a:fld id="{1242C6E3-40B4-44BA-B332-FB10D5B0DF6B}" type="slidenum">
              <a:rPr lang="nb-NO" smtClean="0"/>
              <a:t>‹#›</a:t>
            </a:fld>
            <a:endParaRPr lang="nb-NO"/>
          </a:p>
        </p:txBody>
      </p:sp>
    </p:spTree>
    <p:extLst>
      <p:ext uri="{BB962C8B-B14F-4D97-AF65-F5344CB8AC3E}">
        <p14:creationId xmlns:p14="http://schemas.microsoft.com/office/powerpoint/2010/main" val="316214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98429377-7D71-B2A2-83DB-B2595D86C1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a:t>Klikk for å redigere tittelstil</a:t>
            </a:r>
          </a:p>
        </p:txBody>
      </p:sp>
      <p:sp>
        <p:nvSpPr>
          <p:cNvPr id="3" name="Plassholder for tekst 2">
            <a:extLst>
              <a:ext uri="{FF2B5EF4-FFF2-40B4-BE49-F238E27FC236}">
                <a16:creationId xmlns:a16="http://schemas.microsoft.com/office/drawing/2014/main" id="{72B3B51C-9423-ACED-40C0-9DAB5A8C13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AD94AD72-A99D-D345-70D0-EFAEDE2CC7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B9BE6A-E519-43E7-9EFE-CE56E5ECAC7A}" type="datetimeFigureOut">
              <a:rPr lang="nb-NO" smtClean="0"/>
              <a:t>29.10.2023</a:t>
            </a:fld>
            <a:endParaRPr lang="nb-NO"/>
          </a:p>
        </p:txBody>
      </p:sp>
      <p:sp>
        <p:nvSpPr>
          <p:cNvPr id="5" name="Plassholder for bunntekst 4">
            <a:extLst>
              <a:ext uri="{FF2B5EF4-FFF2-40B4-BE49-F238E27FC236}">
                <a16:creationId xmlns:a16="http://schemas.microsoft.com/office/drawing/2014/main" id="{5AC43034-7290-8F1E-D23F-9F5D3B0335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a:extLst>
              <a:ext uri="{FF2B5EF4-FFF2-40B4-BE49-F238E27FC236}">
                <a16:creationId xmlns:a16="http://schemas.microsoft.com/office/drawing/2014/main" id="{B34C83A6-5D44-912E-15E4-FB6BAB0603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42C6E3-40B4-44BA-B332-FB10D5B0DF6B}" type="slidenum">
              <a:rPr lang="nb-NO" smtClean="0"/>
              <a:t>‹#›</a:t>
            </a:fld>
            <a:endParaRPr lang="nb-NO"/>
          </a:p>
        </p:txBody>
      </p:sp>
    </p:spTree>
    <p:extLst>
      <p:ext uri="{BB962C8B-B14F-4D97-AF65-F5344CB8AC3E}">
        <p14:creationId xmlns:p14="http://schemas.microsoft.com/office/powerpoint/2010/main" val="1802264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5" name="Rectangle 1049">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Rectangle 1051">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82D0FB28-EC43-8B92-AC88-5001918640AD}"/>
              </a:ext>
            </a:extLst>
          </p:cNvPr>
          <p:cNvSpPr>
            <a:spLocks noGrp="1"/>
          </p:cNvSpPr>
          <p:nvPr>
            <p:ph type="ctrTitle"/>
          </p:nvPr>
        </p:nvSpPr>
        <p:spPr>
          <a:xfrm>
            <a:off x="755903" y="3399769"/>
            <a:ext cx="10640754" cy="775845"/>
          </a:xfrm>
        </p:spPr>
        <p:txBody>
          <a:bodyPr anchor="b">
            <a:normAutofit/>
          </a:bodyPr>
          <a:lstStyle/>
          <a:p>
            <a:r>
              <a:rPr lang="nb-NO" sz="4000">
                <a:solidFill>
                  <a:schemeClr val="tx2"/>
                </a:solidFill>
              </a:rPr>
              <a:t>Arv</a:t>
            </a:r>
            <a:endParaRPr lang="nb-NO" sz="4000" dirty="0">
              <a:solidFill>
                <a:schemeClr val="tx2"/>
              </a:solidFill>
            </a:endParaRPr>
          </a:p>
        </p:txBody>
      </p:sp>
      <p:sp>
        <p:nvSpPr>
          <p:cNvPr id="3" name="Undertittel 2">
            <a:extLst>
              <a:ext uri="{FF2B5EF4-FFF2-40B4-BE49-F238E27FC236}">
                <a16:creationId xmlns:a16="http://schemas.microsoft.com/office/drawing/2014/main" id="{76EC2814-A2D0-3896-574E-68C9CD4E2A67}"/>
              </a:ext>
            </a:extLst>
          </p:cNvPr>
          <p:cNvSpPr>
            <a:spLocks noGrp="1"/>
          </p:cNvSpPr>
          <p:nvPr>
            <p:ph type="subTitle" idx="1"/>
          </p:nvPr>
        </p:nvSpPr>
        <p:spPr>
          <a:xfrm>
            <a:off x="1514121" y="4171528"/>
            <a:ext cx="9163757" cy="450447"/>
          </a:xfrm>
        </p:spPr>
        <p:txBody>
          <a:bodyPr anchor="ctr">
            <a:normAutofit/>
          </a:bodyPr>
          <a:lstStyle/>
          <a:p>
            <a:r>
              <a:rPr lang="nb-NO" sz="2000" dirty="0">
                <a:solidFill>
                  <a:schemeClr val="tx2"/>
                </a:solidFill>
              </a:rPr>
              <a:t>Når en klasse arver egenskaper fra en annen</a:t>
            </a:r>
          </a:p>
        </p:txBody>
      </p:sp>
      <p:grpSp>
        <p:nvGrpSpPr>
          <p:cNvPr id="1067" name="Group 1053">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055" name="Freeform: Shape 1054">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Freeform: Shape 1055">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Freeform: Shape 1056">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069" name="Freeform: Shape 1057">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26" name="Picture 2" descr="Jamie Browne - Energy Alchemy -">
            <a:extLst>
              <a:ext uri="{FF2B5EF4-FFF2-40B4-BE49-F238E27FC236}">
                <a16:creationId xmlns:a16="http://schemas.microsoft.com/office/drawing/2014/main" id="{0879807A-9B56-2691-507F-014DB92F964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97892" y="320231"/>
            <a:ext cx="5534764" cy="2836567"/>
          </a:xfrm>
          <a:prstGeom prst="rect">
            <a:avLst/>
          </a:prstGeom>
          <a:noFill/>
          <a:extLst>
            <a:ext uri="{909E8E84-426E-40DD-AFC4-6F175D3DCCD1}">
              <a14:hiddenFill xmlns:a14="http://schemas.microsoft.com/office/drawing/2010/main">
                <a:solidFill>
                  <a:srgbClr val="FFFFFF"/>
                </a:solidFill>
              </a14:hiddenFill>
            </a:ext>
          </a:extLst>
        </p:spPr>
      </p:pic>
      <p:grpSp>
        <p:nvGrpSpPr>
          <p:cNvPr id="1070" name="Group 1059">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1061" name="Freeform: Shape 1060">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Freeform: Shape 1061">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3" name="Freeform: Shape 1062">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4" name="Freeform: Shape 1063">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53938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Tickets, Please - FILMED LIVE MUSICALS">
            <a:extLst>
              <a:ext uri="{FF2B5EF4-FFF2-40B4-BE49-F238E27FC236}">
                <a16:creationId xmlns:a16="http://schemas.microsoft.com/office/drawing/2014/main" id="{D6D799E8-DD62-A993-31CD-DA0E2562FF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87" r="11226" b="3"/>
          <a:stretch/>
        </p:blipFill>
        <p:spPr bwMode="auto">
          <a:xfrm>
            <a:off x="-1" y="-2"/>
            <a:ext cx="5410198" cy="6858002"/>
          </a:xfrm>
          <a:prstGeom prst="rect">
            <a:avLst/>
          </a:prstGeom>
          <a:noFill/>
          <a:extLst>
            <a:ext uri="{909E8E84-426E-40DD-AFC4-6F175D3DCCD1}">
              <a14:hiddenFill xmlns:a14="http://schemas.microsoft.com/office/drawing/2010/main">
                <a:solidFill>
                  <a:srgbClr val="FFFFFF"/>
                </a:solidFill>
              </a14:hiddenFill>
            </a:ext>
          </a:extLst>
        </p:spPr>
      </p:pic>
      <p:sp useBgFill="1">
        <p:nvSpPr>
          <p:cNvPr id="4105" name="Rectangle 4104">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C14A1AD8-7FCE-7B77-3EB6-422ACBF604F6}"/>
              </a:ext>
            </a:extLst>
          </p:cNvPr>
          <p:cNvSpPr>
            <a:spLocks noGrp="1"/>
          </p:cNvSpPr>
          <p:nvPr>
            <p:ph type="title"/>
          </p:nvPr>
        </p:nvSpPr>
        <p:spPr>
          <a:xfrm>
            <a:off x="5516881" y="405685"/>
            <a:ext cx="6451600" cy="1559301"/>
          </a:xfrm>
        </p:spPr>
        <p:txBody>
          <a:bodyPr>
            <a:normAutofit/>
          </a:bodyPr>
          <a:lstStyle/>
          <a:p>
            <a:r>
              <a:rPr lang="nb-NO" sz="3600" dirty="0"/>
              <a:t>Hvordan lage en rabattert billett?</a:t>
            </a:r>
          </a:p>
        </p:txBody>
      </p:sp>
      <p:sp>
        <p:nvSpPr>
          <p:cNvPr id="3" name="Plassholder for innhold 2">
            <a:extLst>
              <a:ext uri="{FF2B5EF4-FFF2-40B4-BE49-F238E27FC236}">
                <a16:creationId xmlns:a16="http://schemas.microsoft.com/office/drawing/2014/main" id="{EA18DB0E-B9EA-EB95-F015-6EB3CFC8418B}"/>
              </a:ext>
            </a:extLst>
          </p:cNvPr>
          <p:cNvSpPr>
            <a:spLocks noGrp="1"/>
          </p:cNvSpPr>
          <p:nvPr>
            <p:ph idx="1"/>
          </p:nvPr>
        </p:nvSpPr>
        <p:spPr>
          <a:xfrm>
            <a:off x="6115317" y="2743200"/>
            <a:ext cx="5247340" cy="3496878"/>
          </a:xfrm>
        </p:spPr>
        <p:txBody>
          <a:bodyPr anchor="ctr">
            <a:normAutofit/>
          </a:bodyPr>
          <a:lstStyle/>
          <a:p>
            <a:endParaRPr lang="nb-NO" sz="2000"/>
          </a:p>
        </p:txBody>
      </p:sp>
      <p:sp>
        <p:nvSpPr>
          <p:cNvPr id="5" name="TekstSylinder 4">
            <a:extLst>
              <a:ext uri="{FF2B5EF4-FFF2-40B4-BE49-F238E27FC236}">
                <a16:creationId xmlns:a16="http://schemas.microsoft.com/office/drawing/2014/main" id="{BB13C970-8E15-4E02-D83C-A46FE773C7DD}"/>
              </a:ext>
            </a:extLst>
          </p:cNvPr>
          <p:cNvSpPr txBox="1"/>
          <p:nvPr/>
        </p:nvSpPr>
        <p:spPr>
          <a:xfrm>
            <a:off x="6076684" y="2848878"/>
            <a:ext cx="5285973" cy="2308324"/>
          </a:xfrm>
          <a:prstGeom prst="rect">
            <a:avLst/>
          </a:prstGeom>
          <a:solidFill>
            <a:schemeClr val="bg1"/>
          </a:solidFill>
        </p:spPr>
        <p:txBody>
          <a:bodyPr wrap="square">
            <a:spAutoFit/>
          </a:bodyPr>
          <a:lstStyle/>
          <a:p>
            <a:r>
              <a:rPr lang="nb-NO" b="0" dirty="0" err="1">
                <a:solidFill>
                  <a:srgbClr val="0000FF"/>
                </a:solidFill>
                <a:effectLst/>
                <a:latin typeface="Consolas" panose="020B0609020204030204" pitchFamily="49" charset="0"/>
              </a:rPr>
              <a:t>class</a:t>
            </a:r>
            <a:r>
              <a:rPr lang="nb-NO" b="0" dirty="0">
                <a:solidFill>
                  <a:srgbClr val="000000"/>
                </a:solidFill>
                <a:effectLst/>
                <a:latin typeface="Consolas" panose="020B0609020204030204" pitchFamily="49" charset="0"/>
              </a:rPr>
              <a:t> </a:t>
            </a:r>
            <a:r>
              <a:rPr lang="nb-NO" b="0" dirty="0">
                <a:solidFill>
                  <a:srgbClr val="267F99"/>
                </a:solidFill>
                <a:effectLst/>
                <a:latin typeface="Consolas" panose="020B0609020204030204" pitchFamily="49" charset="0"/>
              </a:rPr>
              <a:t>Billett</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a:solidFill>
                  <a:srgbClr val="795E26"/>
                </a:solidFill>
                <a:effectLst/>
                <a:latin typeface="Consolas" panose="020B0609020204030204" pitchFamily="49" charset="0"/>
              </a:rPr>
              <a:t>__</a:t>
            </a:r>
            <a:r>
              <a:rPr lang="nb-NO" b="0" dirty="0" err="1">
                <a:solidFill>
                  <a:srgbClr val="795E26"/>
                </a:solidFill>
                <a:effectLst/>
                <a:latin typeface="Consolas" panose="020B0609020204030204" pitchFamily="49" charset="0"/>
              </a:rPr>
              <a:t>init</a:t>
            </a:r>
            <a:r>
              <a:rPr lang="nb-NO" b="0" dirty="0">
                <a:solidFill>
                  <a:srgbClr val="795E26"/>
                </a:solidFill>
                <a:effectLst/>
                <a:latin typeface="Consolas" panose="020B0609020204030204" pitchFamily="49" charset="0"/>
              </a:rPr>
              <a:t>__</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mva</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0.12</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pris</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20</a:t>
            </a:r>
            <a:endParaRPr lang="nb-NO" b="0" dirty="0">
              <a:solidFill>
                <a:srgbClr val="000000"/>
              </a:solidFill>
              <a:effectLst/>
              <a:latin typeface="Consolas" panose="020B0609020204030204" pitchFamily="49" charset="0"/>
            </a:endParaRPr>
          </a:p>
          <a:p>
            <a:br>
              <a:rPr lang="nb-NO" b="0" dirty="0">
                <a:solidFill>
                  <a:srgbClr val="000000"/>
                </a:solidFill>
                <a:effectLst/>
                <a:latin typeface="Consolas" panose="020B0609020204030204" pitchFamily="49" charset="0"/>
              </a:rPr>
            </a:br>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err="1">
                <a:solidFill>
                  <a:srgbClr val="795E26"/>
                </a:solidFill>
                <a:effectLst/>
                <a:latin typeface="Consolas" panose="020B0609020204030204" pitchFamily="49" charset="0"/>
              </a:rPr>
              <a:t>beregnPris</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err="1">
                <a:solidFill>
                  <a:srgbClr val="AF00DB"/>
                </a:solidFill>
                <a:effectLst/>
                <a:latin typeface="Consolas" panose="020B0609020204030204" pitchFamily="49" charset="0"/>
              </a:rPr>
              <a:t>return</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pris</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pris</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mva</a:t>
            </a:r>
            <a:r>
              <a:rPr lang="nb-NO"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998840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Tickets, Please - FILMED LIVE MUSICALS">
            <a:extLst>
              <a:ext uri="{FF2B5EF4-FFF2-40B4-BE49-F238E27FC236}">
                <a16:creationId xmlns:a16="http://schemas.microsoft.com/office/drawing/2014/main" id="{D6D799E8-DD62-A993-31CD-DA0E2562FF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87" r="11226" b="3"/>
          <a:stretch/>
        </p:blipFill>
        <p:spPr bwMode="auto">
          <a:xfrm>
            <a:off x="-1" y="-2"/>
            <a:ext cx="5410198" cy="6858002"/>
          </a:xfrm>
          <a:prstGeom prst="rect">
            <a:avLst/>
          </a:prstGeom>
          <a:noFill/>
          <a:extLst>
            <a:ext uri="{909E8E84-426E-40DD-AFC4-6F175D3DCCD1}">
              <a14:hiddenFill xmlns:a14="http://schemas.microsoft.com/office/drawing/2010/main">
                <a:solidFill>
                  <a:srgbClr val="FFFFFF"/>
                </a:solidFill>
              </a14:hiddenFill>
            </a:ext>
          </a:extLst>
        </p:spPr>
      </p:pic>
      <p:sp useBgFill="1">
        <p:nvSpPr>
          <p:cNvPr id="4105" name="Rectangle 4104">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C14A1AD8-7FCE-7B77-3EB6-422ACBF604F6}"/>
              </a:ext>
            </a:extLst>
          </p:cNvPr>
          <p:cNvSpPr>
            <a:spLocks noGrp="1"/>
          </p:cNvSpPr>
          <p:nvPr>
            <p:ph type="title"/>
          </p:nvPr>
        </p:nvSpPr>
        <p:spPr>
          <a:xfrm>
            <a:off x="5516881" y="405685"/>
            <a:ext cx="6451600" cy="1559301"/>
          </a:xfrm>
        </p:spPr>
        <p:txBody>
          <a:bodyPr>
            <a:normAutofit/>
          </a:bodyPr>
          <a:lstStyle/>
          <a:p>
            <a:r>
              <a:rPr lang="nb-NO" sz="3600" dirty="0"/>
              <a:t>Hvordan lage en rabattert billett?</a:t>
            </a:r>
          </a:p>
        </p:txBody>
      </p:sp>
      <p:sp>
        <p:nvSpPr>
          <p:cNvPr id="3" name="Plassholder for innhold 2">
            <a:extLst>
              <a:ext uri="{FF2B5EF4-FFF2-40B4-BE49-F238E27FC236}">
                <a16:creationId xmlns:a16="http://schemas.microsoft.com/office/drawing/2014/main" id="{EA18DB0E-B9EA-EB95-F015-6EB3CFC8418B}"/>
              </a:ext>
            </a:extLst>
          </p:cNvPr>
          <p:cNvSpPr>
            <a:spLocks noGrp="1"/>
          </p:cNvSpPr>
          <p:nvPr>
            <p:ph idx="1"/>
          </p:nvPr>
        </p:nvSpPr>
        <p:spPr>
          <a:xfrm>
            <a:off x="6115317" y="2743200"/>
            <a:ext cx="5247340" cy="3496878"/>
          </a:xfrm>
        </p:spPr>
        <p:txBody>
          <a:bodyPr anchor="ctr">
            <a:normAutofit/>
          </a:bodyPr>
          <a:lstStyle/>
          <a:p>
            <a:endParaRPr lang="nb-NO" sz="2000"/>
          </a:p>
        </p:txBody>
      </p:sp>
      <p:sp>
        <p:nvSpPr>
          <p:cNvPr id="5" name="TekstSylinder 4">
            <a:extLst>
              <a:ext uri="{FF2B5EF4-FFF2-40B4-BE49-F238E27FC236}">
                <a16:creationId xmlns:a16="http://schemas.microsoft.com/office/drawing/2014/main" id="{BB13C970-8E15-4E02-D83C-A46FE773C7DD}"/>
              </a:ext>
            </a:extLst>
          </p:cNvPr>
          <p:cNvSpPr txBox="1"/>
          <p:nvPr/>
        </p:nvSpPr>
        <p:spPr>
          <a:xfrm>
            <a:off x="3119771" y="1440798"/>
            <a:ext cx="5285973" cy="2308324"/>
          </a:xfrm>
          <a:prstGeom prst="rect">
            <a:avLst/>
          </a:prstGeom>
          <a:solidFill>
            <a:schemeClr val="bg1"/>
          </a:solidFill>
        </p:spPr>
        <p:txBody>
          <a:bodyPr wrap="square">
            <a:spAutoFit/>
          </a:bodyPr>
          <a:lstStyle/>
          <a:p>
            <a:r>
              <a:rPr lang="nb-NO" b="0" dirty="0" err="1">
                <a:solidFill>
                  <a:srgbClr val="0000FF"/>
                </a:solidFill>
                <a:effectLst/>
                <a:latin typeface="Consolas" panose="020B0609020204030204" pitchFamily="49" charset="0"/>
              </a:rPr>
              <a:t>class</a:t>
            </a:r>
            <a:r>
              <a:rPr lang="nb-NO" b="0" dirty="0">
                <a:solidFill>
                  <a:srgbClr val="000000"/>
                </a:solidFill>
                <a:effectLst/>
                <a:latin typeface="Consolas" panose="020B0609020204030204" pitchFamily="49" charset="0"/>
              </a:rPr>
              <a:t> </a:t>
            </a:r>
            <a:r>
              <a:rPr lang="nb-NO" b="0" dirty="0">
                <a:solidFill>
                  <a:srgbClr val="267F99"/>
                </a:solidFill>
                <a:effectLst/>
                <a:latin typeface="Consolas" panose="020B0609020204030204" pitchFamily="49" charset="0"/>
              </a:rPr>
              <a:t>Billett</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a:solidFill>
                  <a:srgbClr val="795E26"/>
                </a:solidFill>
                <a:effectLst/>
                <a:latin typeface="Consolas" panose="020B0609020204030204" pitchFamily="49" charset="0"/>
              </a:rPr>
              <a:t>__</a:t>
            </a:r>
            <a:r>
              <a:rPr lang="nb-NO" b="0" dirty="0" err="1">
                <a:solidFill>
                  <a:srgbClr val="795E26"/>
                </a:solidFill>
                <a:effectLst/>
                <a:latin typeface="Consolas" panose="020B0609020204030204" pitchFamily="49" charset="0"/>
              </a:rPr>
              <a:t>init</a:t>
            </a:r>
            <a:r>
              <a:rPr lang="nb-NO" b="0" dirty="0">
                <a:solidFill>
                  <a:srgbClr val="795E26"/>
                </a:solidFill>
                <a:effectLst/>
                <a:latin typeface="Consolas" panose="020B0609020204030204" pitchFamily="49" charset="0"/>
              </a:rPr>
              <a:t>__</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mva</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0.12</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pris</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20</a:t>
            </a:r>
            <a:endParaRPr lang="nb-NO" b="0" dirty="0">
              <a:solidFill>
                <a:srgbClr val="000000"/>
              </a:solidFill>
              <a:effectLst/>
              <a:latin typeface="Consolas" panose="020B0609020204030204" pitchFamily="49" charset="0"/>
            </a:endParaRPr>
          </a:p>
          <a:p>
            <a:br>
              <a:rPr lang="nb-NO" b="0" dirty="0">
                <a:solidFill>
                  <a:srgbClr val="000000"/>
                </a:solidFill>
                <a:effectLst/>
                <a:latin typeface="Consolas" panose="020B0609020204030204" pitchFamily="49" charset="0"/>
              </a:rPr>
            </a:br>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err="1">
                <a:solidFill>
                  <a:srgbClr val="795E26"/>
                </a:solidFill>
                <a:effectLst/>
                <a:latin typeface="Consolas" panose="020B0609020204030204" pitchFamily="49" charset="0"/>
              </a:rPr>
              <a:t>beregnPris</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err="1">
                <a:solidFill>
                  <a:srgbClr val="AF00DB"/>
                </a:solidFill>
                <a:effectLst/>
                <a:latin typeface="Consolas" panose="020B0609020204030204" pitchFamily="49" charset="0"/>
              </a:rPr>
              <a:t>return</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pris</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pris</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mva</a:t>
            </a:r>
            <a:r>
              <a:rPr lang="nb-NO"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185628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Tickets, Please - FILMED LIVE MUSICALS">
            <a:extLst>
              <a:ext uri="{FF2B5EF4-FFF2-40B4-BE49-F238E27FC236}">
                <a16:creationId xmlns:a16="http://schemas.microsoft.com/office/drawing/2014/main" id="{D6D799E8-DD62-A993-31CD-DA0E2562FF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87" r="11226" b="3"/>
          <a:stretch/>
        </p:blipFill>
        <p:spPr bwMode="auto">
          <a:xfrm>
            <a:off x="-1" y="-2"/>
            <a:ext cx="5410198" cy="6858002"/>
          </a:xfrm>
          <a:prstGeom prst="rect">
            <a:avLst/>
          </a:prstGeom>
          <a:noFill/>
          <a:extLst>
            <a:ext uri="{909E8E84-426E-40DD-AFC4-6F175D3DCCD1}">
              <a14:hiddenFill xmlns:a14="http://schemas.microsoft.com/office/drawing/2010/main">
                <a:solidFill>
                  <a:srgbClr val="FFFFFF"/>
                </a:solidFill>
              </a14:hiddenFill>
            </a:ext>
          </a:extLst>
        </p:spPr>
      </p:pic>
      <p:sp useBgFill="1">
        <p:nvSpPr>
          <p:cNvPr id="4105" name="Rectangle 4104">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C14A1AD8-7FCE-7B77-3EB6-422ACBF604F6}"/>
              </a:ext>
            </a:extLst>
          </p:cNvPr>
          <p:cNvSpPr>
            <a:spLocks noGrp="1"/>
          </p:cNvSpPr>
          <p:nvPr>
            <p:ph type="title"/>
          </p:nvPr>
        </p:nvSpPr>
        <p:spPr>
          <a:xfrm>
            <a:off x="5516881" y="405685"/>
            <a:ext cx="6451600" cy="1559301"/>
          </a:xfrm>
        </p:spPr>
        <p:txBody>
          <a:bodyPr>
            <a:normAutofit/>
          </a:bodyPr>
          <a:lstStyle/>
          <a:p>
            <a:r>
              <a:rPr lang="nb-NO" sz="3600" dirty="0"/>
              <a:t>Hvordan lage en rabattert billett?</a:t>
            </a:r>
          </a:p>
        </p:txBody>
      </p:sp>
      <p:sp>
        <p:nvSpPr>
          <p:cNvPr id="3" name="Plassholder for innhold 2">
            <a:extLst>
              <a:ext uri="{FF2B5EF4-FFF2-40B4-BE49-F238E27FC236}">
                <a16:creationId xmlns:a16="http://schemas.microsoft.com/office/drawing/2014/main" id="{EA18DB0E-B9EA-EB95-F015-6EB3CFC8418B}"/>
              </a:ext>
            </a:extLst>
          </p:cNvPr>
          <p:cNvSpPr>
            <a:spLocks noGrp="1"/>
          </p:cNvSpPr>
          <p:nvPr>
            <p:ph idx="1"/>
          </p:nvPr>
        </p:nvSpPr>
        <p:spPr>
          <a:xfrm>
            <a:off x="6115317" y="2743200"/>
            <a:ext cx="5247340" cy="3496878"/>
          </a:xfrm>
        </p:spPr>
        <p:txBody>
          <a:bodyPr anchor="ctr">
            <a:normAutofit/>
          </a:bodyPr>
          <a:lstStyle/>
          <a:p>
            <a:endParaRPr lang="nb-NO" sz="2000"/>
          </a:p>
        </p:txBody>
      </p:sp>
      <p:sp>
        <p:nvSpPr>
          <p:cNvPr id="5" name="TekstSylinder 4">
            <a:extLst>
              <a:ext uri="{FF2B5EF4-FFF2-40B4-BE49-F238E27FC236}">
                <a16:creationId xmlns:a16="http://schemas.microsoft.com/office/drawing/2014/main" id="{BB13C970-8E15-4E02-D83C-A46FE773C7DD}"/>
              </a:ext>
            </a:extLst>
          </p:cNvPr>
          <p:cNvSpPr txBox="1"/>
          <p:nvPr/>
        </p:nvSpPr>
        <p:spPr>
          <a:xfrm>
            <a:off x="3119771" y="1440798"/>
            <a:ext cx="5285973" cy="2308324"/>
          </a:xfrm>
          <a:prstGeom prst="rect">
            <a:avLst/>
          </a:prstGeom>
          <a:solidFill>
            <a:schemeClr val="bg1"/>
          </a:solidFill>
          <a:ln>
            <a:solidFill>
              <a:schemeClr val="accent1"/>
            </a:solidFill>
          </a:ln>
        </p:spPr>
        <p:txBody>
          <a:bodyPr wrap="square">
            <a:spAutoFit/>
          </a:bodyPr>
          <a:lstStyle/>
          <a:p>
            <a:r>
              <a:rPr lang="nb-NO" b="0" dirty="0" err="1">
                <a:solidFill>
                  <a:srgbClr val="0000FF"/>
                </a:solidFill>
                <a:effectLst/>
                <a:latin typeface="Consolas" panose="020B0609020204030204" pitchFamily="49" charset="0"/>
              </a:rPr>
              <a:t>class</a:t>
            </a:r>
            <a:r>
              <a:rPr lang="nb-NO" b="0" dirty="0">
                <a:solidFill>
                  <a:srgbClr val="000000"/>
                </a:solidFill>
                <a:effectLst/>
                <a:latin typeface="Consolas" panose="020B0609020204030204" pitchFamily="49" charset="0"/>
              </a:rPr>
              <a:t> </a:t>
            </a:r>
            <a:r>
              <a:rPr lang="nb-NO" b="0" dirty="0">
                <a:solidFill>
                  <a:srgbClr val="267F99"/>
                </a:solidFill>
                <a:effectLst/>
                <a:latin typeface="Consolas" panose="020B0609020204030204" pitchFamily="49" charset="0"/>
              </a:rPr>
              <a:t>Billett</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a:solidFill>
                  <a:srgbClr val="795E26"/>
                </a:solidFill>
                <a:effectLst/>
                <a:latin typeface="Consolas" panose="020B0609020204030204" pitchFamily="49" charset="0"/>
              </a:rPr>
              <a:t>__</a:t>
            </a:r>
            <a:r>
              <a:rPr lang="nb-NO" b="0" dirty="0" err="1">
                <a:solidFill>
                  <a:srgbClr val="795E26"/>
                </a:solidFill>
                <a:effectLst/>
                <a:latin typeface="Consolas" panose="020B0609020204030204" pitchFamily="49" charset="0"/>
              </a:rPr>
              <a:t>init</a:t>
            </a:r>
            <a:r>
              <a:rPr lang="nb-NO" b="0" dirty="0">
                <a:solidFill>
                  <a:srgbClr val="795E26"/>
                </a:solidFill>
                <a:effectLst/>
                <a:latin typeface="Consolas" panose="020B0609020204030204" pitchFamily="49" charset="0"/>
              </a:rPr>
              <a:t>__</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mva</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0.12</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pris</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20</a:t>
            </a:r>
            <a:endParaRPr lang="nb-NO" b="0" dirty="0">
              <a:solidFill>
                <a:srgbClr val="000000"/>
              </a:solidFill>
              <a:effectLst/>
              <a:latin typeface="Consolas" panose="020B0609020204030204" pitchFamily="49" charset="0"/>
            </a:endParaRPr>
          </a:p>
          <a:p>
            <a:br>
              <a:rPr lang="nb-NO" b="0" dirty="0">
                <a:solidFill>
                  <a:srgbClr val="000000"/>
                </a:solidFill>
                <a:effectLst/>
                <a:latin typeface="Consolas" panose="020B0609020204030204" pitchFamily="49" charset="0"/>
              </a:rPr>
            </a:br>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err="1">
                <a:solidFill>
                  <a:srgbClr val="795E26"/>
                </a:solidFill>
                <a:effectLst/>
                <a:latin typeface="Consolas" panose="020B0609020204030204" pitchFamily="49" charset="0"/>
              </a:rPr>
              <a:t>beregnPris</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err="1">
                <a:solidFill>
                  <a:srgbClr val="AF00DB"/>
                </a:solidFill>
                <a:effectLst/>
                <a:latin typeface="Consolas" panose="020B0609020204030204" pitchFamily="49" charset="0"/>
              </a:rPr>
              <a:t>return</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pris</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pris</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mva</a:t>
            </a:r>
            <a:r>
              <a:rPr lang="nb-NO" b="0" dirty="0">
                <a:solidFill>
                  <a:srgbClr val="000000"/>
                </a:solidFill>
                <a:effectLst/>
                <a:latin typeface="Consolas" panose="020B0609020204030204" pitchFamily="49" charset="0"/>
              </a:rPr>
              <a:t>)</a:t>
            </a:r>
          </a:p>
        </p:txBody>
      </p:sp>
      <p:sp>
        <p:nvSpPr>
          <p:cNvPr id="4" name="TekstSylinder 3">
            <a:extLst>
              <a:ext uri="{FF2B5EF4-FFF2-40B4-BE49-F238E27FC236}">
                <a16:creationId xmlns:a16="http://schemas.microsoft.com/office/drawing/2014/main" id="{5023F88B-B73A-966D-7246-4776BE7939C6}"/>
              </a:ext>
            </a:extLst>
          </p:cNvPr>
          <p:cNvSpPr txBox="1"/>
          <p:nvPr/>
        </p:nvSpPr>
        <p:spPr>
          <a:xfrm>
            <a:off x="-1" y="3840438"/>
            <a:ext cx="5740401" cy="2585323"/>
          </a:xfrm>
          <a:prstGeom prst="rect">
            <a:avLst/>
          </a:prstGeom>
          <a:solidFill>
            <a:schemeClr val="bg1"/>
          </a:solidFill>
          <a:ln>
            <a:solidFill>
              <a:schemeClr val="accent1"/>
            </a:solidFill>
          </a:ln>
        </p:spPr>
        <p:txBody>
          <a:bodyPr wrap="square">
            <a:spAutoFit/>
          </a:bodyPr>
          <a:lstStyle/>
          <a:p>
            <a:r>
              <a:rPr lang="nb-NO" b="0" dirty="0" err="1">
                <a:solidFill>
                  <a:srgbClr val="0000FF"/>
                </a:solidFill>
                <a:effectLst/>
                <a:latin typeface="Consolas" panose="020B0609020204030204" pitchFamily="49" charset="0"/>
              </a:rPr>
              <a:t>class</a:t>
            </a:r>
            <a:r>
              <a:rPr lang="nb-NO" b="0" dirty="0">
                <a:solidFill>
                  <a:srgbClr val="000000"/>
                </a:solidFill>
                <a:effectLst/>
                <a:latin typeface="Consolas" panose="020B0609020204030204" pitchFamily="49" charset="0"/>
              </a:rPr>
              <a:t> </a:t>
            </a:r>
            <a:r>
              <a:rPr lang="nb-NO" b="0" dirty="0">
                <a:solidFill>
                  <a:srgbClr val="267F99"/>
                </a:solidFill>
                <a:effectLst/>
                <a:latin typeface="Consolas" panose="020B0609020204030204" pitchFamily="49" charset="0"/>
              </a:rPr>
              <a:t>Barnebillett1</a:t>
            </a:r>
            <a:r>
              <a:rPr lang="nb-NO" b="0" dirty="0">
                <a:solidFill>
                  <a:srgbClr val="000000"/>
                </a:solidFill>
                <a:effectLst/>
                <a:latin typeface="Consolas" panose="020B0609020204030204" pitchFamily="49" charset="0"/>
              </a:rPr>
              <a:t>(</a:t>
            </a:r>
            <a:r>
              <a:rPr lang="nb-NO" b="0" dirty="0">
                <a:solidFill>
                  <a:srgbClr val="267F99"/>
                </a:solidFill>
                <a:effectLst/>
                <a:latin typeface="Consolas" panose="020B0609020204030204" pitchFamily="49" charset="0"/>
              </a:rPr>
              <a:t>Billett</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a:solidFill>
                  <a:srgbClr val="795E26"/>
                </a:solidFill>
                <a:effectLst/>
                <a:latin typeface="Consolas" panose="020B0609020204030204" pitchFamily="49" charset="0"/>
              </a:rPr>
              <a:t>__</a:t>
            </a:r>
            <a:r>
              <a:rPr lang="nb-NO" b="0" dirty="0" err="1">
                <a:solidFill>
                  <a:srgbClr val="795E26"/>
                </a:solidFill>
                <a:effectLst/>
                <a:latin typeface="Consolas" panose="020B0609020204030204" pitchFamily="49" charset="0"/>
              </a:rPr>
              <a:t>init</a:t>
            </a:r>
            <a:r>
              <a:rPr lang="nb-NO" b="0" dirty="0">
                <a:solidFill>
                  <a:srgbClr val="795E26"/>
                </a:solidFill>
                <a:effectLst/>
                <a:latin typeface="Consolas" panose="020B0609020204030204" pitchFamily="49" charset="0"/>
              </a:rPr>
              <a:t>__</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267F99"/>
                </a:solidFill>
                <a:effectLst/>
                <a:latin typeface="Consolas" panose="020B0609020204030204" pitchFamily="49" charset="0"/>
              </a:rPr>
              <a:t>super</a:t>
            </a:r>
            <a:r>
              <a:rPr lang="nb-NO" b="0" dirty="0">
                <a:solidFill>
                  <a:srgbClr val="000000"/>
                </a:solidFill>
                <a:effectLst/>
                <a:latin typeface="Consolas" panose="020B0609020204030204" pitchFamily="49" charset="0"/>
              </a:rPr>
              <a:t>().</a:t>
            </a:r>
            <a:r>
              <a:rPr lang="nb-NO" b="0" dirty="0">
                <a:solidFill>
                  <a:srgbClr val="795E26"/>
                </a:solidFill>
                <a:effectLst/>
                <a:latin typeface="Consolas" panose="020B0609020204030204" pitchFamily="49" charset="0"/>
              </a:rPr>
              <a:t>__</a:t>
            </a:r>
            <a:r>
              <a:rPr lang="nb-NO" b="0" dirty="0" err="1">
                <a:solidFill>
                  <a:srgbClr val="795E26"/>
                </a:solidFill>
                <a:effectLst/>
                <a:latin typeface="Consolas" panose="020B0609020204030204" pitchFamily="49" charset="0"/>
              </a:rPr>
              <a:t>init</a:t>
            </a:r>
            <a:r>
              <a:rPr lang="nb-NO" b="0" dirty="0">
                <a:solidFill>
                  <a:srgbClr val="795E26"/>
                </a:solidFill>
                <a:effectLst/>
                <a:latin typeface="Consolas" panose="020B0609020204030204" pitchFamily="49" charset="0"/>
              </a:rPr>
              <a:t>__</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rabatt</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0.5</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p>
          <a:p>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err="1">
                <a:solidFill>
                  <a:srgbClr val="795E26"/>
                </a:solidFill>
                <a:effectLst/>
                <a:latin typeface="Consolas" panose="020B0609020204030204" pitchFamily="49" charset="0"/>
              </a:rPr>
              <a:t>beregnPris</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rabattpris</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pris</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rabatt</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AF00DB"/>
                </a:solidFill>
                <a:effectLst/>
                <a:latin typeface="Consolas" panose="020B0609020204030204" pitchFamily="49" charset="0"/>
              </a:rPr>
              <a:t>return</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rabattpris</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rabattpris</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mva</a:t>
            </a:r>
            <a:r>
              <a:rPr lang="nb-NO" b="0" dirty="0">
                <a:solidFill>
                  <a:srgbClr val="000000"/>
                </a:solidFill>
                <a:effectLst/>
                <a:latin typeface="Consolas" panose="020B0609020204030204" pitchFamily="49" charset="0"/>
              </a:rPr>
              <a:t>)</a:t>
            </a:r>
          </a:p>
        </p:txBody>
      </p:sp>
      <p:sp>
        <p:nvSpPr>
          <p:cNvPr id="10" name="TekstSylinder 9">
            <a:extLst>
              <a:ext uri="{FF2B5EF4-FFF2-40B4-BE49-F238E27FC236}">
                <a16:creationId xmlns:a16="http://schemas.microsoft.com/office/drawing/2014/main" id="{E0A52E1D-1906-2C03-965E-188F8955C4BF}"/>
              </a:ext>
            </a:extLst>
          </p:cNvPr>
          <p:cNvSpPr txBox="1"/>
          <p:nvPr/>
        </p:nvSpPr>
        <p:spPr>
          <a:xfrm>
            <a:off x="6076685" y="3840396"/>
            <a:ext cx="5028196" cy="2308324"/>
          </a:xfrm>
          <a:prstGeom prst="rect">
            <a:avLst/>
          </a:prstGeom>
          <a:solidFill>
            <a:schemeClr val="bg1"/>
          </a:solidFill>
          <a:ln>
            <a:solidFill>
              <a:schemeClr val="accent1"/>
            </a:solidFill>
          </a:ln>
        </p:spPr>
        <p:txBody>
          <a:bodyPr wrap="square">
            <a:spAutoFit/>
          </a:bodyPr>
          <a:lstStyle/>
          <a:p>
            <a:r>
              <a:rPr lang="nb-NO" b="0" dirty="0" err="1">
                <a:solidFill>
                  <a:srgbClr val="0000FF"/>
                </a:solidFill>
                <a:effectLst/>
                <a:latin typeface="Consolas" panose="020B0609020204030204" pitchFamily="49" charset="0"/>
              </a:rPr>
              <a:t>class</a:t>
            </a:r>
            <a:r>
              <a:rPr lang="nb-NO" b="0" dirty="0">
                <a:solidFill>
                  <a:srgbClr val="000000"/>
                </a:solidFill>
                <a:effectLst/>
                <a:latin typeface="Consolas" panose="020B0609020204030204" pitchFamily="49" charset="0"/>
              </a:rPr>
              <a:t> </a:t>
            </a:r>
            <a:r>
              <a:rPr lang="nb-NO" b="0" dirty="0">
                <a:solidFill>
                  <a:srgbClr val="267F99"/>
                </a:solidFill>
                <a:effectLst/>
                <a:latin typeface="Consolas" panose="020B0609020204030204" pitchFamily="49" charset="0"/>
              </a:rPr>
              <a:t>Barnebillett2</a:t>
            </a:r>
            <a:r>
              <a:rPr lang="nb-NO" b="0" dirty="0">
                <a:solidFill>
                  <a:srgbClr val="000000"/>
                </a:solidFill>
                <a:effectLst/>
                <a:latin typeface="Consolas" panose="020B0609020204030204" pitchFamily="49" charset="0"/>
              </a:rPr>
              <a:t>(</a:t>
            </a:r>
            <a:r>
              <a:rPr lang="nb-NO" b="0" dirty="0">
                <a:solidFill>
                  <a:srgbClr val="267F99"/>
                </a:solidFill>
                <a:effectLst/>
                <a:latin typeface="Consolas" panose="020B0609020204030204" pitchFamily="49" charset="0"/>
              </a:rPr>
              <a:t>Billett</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a:solidFill>
                  <a:srgbClr val="795E26"/>
                </a:solidFill>
                <a:effectLst/>
                <a:latin typeface="Consolas" panose="020B0609020204030204" pitchFamily="49" charset="0"/>
              </a:rPr>
              <a:t>__</a:t>
            </a:r>
            <a:r>
              <a:rPr lang="nb-NO" b="0" dirty="0" err="1">
                <a:solidFill>
                  <a:srgbClr val="795E26"/>
                </a:solidFill>
                <a:effectLst/>
                <a:latin typeface="Consolas" panose="020B0609020204030204" pitchFamily="49" charset="0"/>
              </a:rPr>
              <a:t>init</a:t>
            </a:r>
            <a:r>
              <a:rPr lang="nb-NO" b="0" dirty="0">
                <a:solidFill>
                  <a:srgbClr val="795E26"/>
                </a:solidFill>
                <a:effectLst/>
                <a:latin typeface="Consolas" panose="020B0609020204030204" pitchFamily="49" charset="0"/>
              </a:rPr>
              <a:t>__</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267F99"/>
                </a:solidFill>
                <a:effectLst/>
                <a:latin typeface="Consolas" panose="020B0609020204030204" pitchFamily="49" charset="0"/>
              </a:rPr>
              <a:t>super</a:t>
            </a:r>
            <a:r>
              <a:rPr lang="nb-NO" b="0" dirty="0">
                <a:solidFill>
                  <a:srgbClr val="000000"/>
                </a:solidFill>
                <a:effectLst/>
                <a:latin typeface="Consolas" panose="020B0609020204030204" pitchFamily="49" charset="0"/>
              </a:rPr>
              <a:t>().</a:t>
            </a:r>
            <a:r>
              <a:rPr lang="nb-NO" b="0" dirty="0">
                <a:solidFill>
                  <a:srgbClr val="795E26"/>
                </a:solidFill>
                <a:effectLst/>
                <a:latin typeface="Consolas" panose="020B0609020204030204" pitchFamily="49" charset="0"/>
              </a:rPr>
              <a:t>__</a:t>
            </a:r>
            <a:r>
              <a:rPr lang="nb-NO" b="0" dirty="0" err="1">
                <a:solidFill>
                  <a:srgbClr val="795E26"/>
                </a:solidFill>
                <a:effectLst/>
                <a:latin typeface="Consolas" panose="020B0609020204030204" pitchFamily="49" charset="0"/>
              </a:rPr>
              <a:t>init</a:t>
            </a:r>
            <a:r>
              <a:rPr lang="nb-NO" b="0" dirty="0">
                <a:solidFill>
                  <a:srgbClr val="795E26"/>
                </a:solidFill>
                <a:effectLst/>
                <a:latin typeface="Consolas" panose="020B0609020204030204" pitchFamily="49" charset="0"/>
              </a:rPr>
              <a:t>__</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rabatt</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0.5</a:t>
            </a:r>
            <a:endParaRPr lang="nb-NO" b="0" dirty="0">
              <a:solidFill>
                <a:srgbClr val="000000"/>
              </a:solidFill>
              <a:effectLst/>
              <a:latin typeface="Consolas" panose="020B0609020204030204" pitchFamily="49" charset="0"/>
            </a:endParaRPr>
          </a:p>
          <a:p>
            <a:br>
              <a:rPr lang="nb-NO" b="0" dirty="0">
                <a:solidFill>
                  <a:srgbClr val="000000"/>
                </a:solidFill>
                <a:effectLst/>
                <a:latin typeface="Consolas" panose="020B0609020204030204" pitchFamily="49" charset="0"/>
              </a:rPr>
            </a:br>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err="1">
                <a:solidFill>
                  <a:srgbClr val="795E26"/>
                </a:solidFill>
                <a:effectLst/>
                <a:latin typeface="Consolas" panose="020B0609020204030204" pitchFamily="49" charset="0"/>
              </a:rPr>
              <a:t>beregnPris</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err="1">
                <a:solidFill>
                  <a:srgbClr val="AF00DB"/>
                </a:solidFill>
                <a:effectLst/>
                <a:latin typeface="Consolas" panose="020B0609020204030204" pitchFamily="49" charset="0"/>
              </a:rPr>
              <a:t>return</a:t>
            </a:r>
            <a:r>
              <a:rPr lang="nb-NO" b="0" dirty="0">
                <a:solidFill>
                  <a:srgbClr val="000000"/>
                </a:solidFill>
                <a:effectLst/>
                <a:latin typeface="Consolas" panose="020B0609020204030204" pitchFamily="49" charset="0"/>
              </a:rPr>
              <a:t> </a:t>
            </a:r>
            <a:r>
              <a:rPr lang="nb-NO" b="0" dirty="0">
                <a:solidFill>
                  <a:srgbClr val="267F99"/>
                </a:solidFill>
                <a:effectLst/>
                <a:latin typeface="Consolas" panose="020B0609020204030204" pitchFamily="49" charset="0"/>
              </a:rPr>
              <a:t>super</a:t>
            </a:r>
            <a:r>
              <a:rPr lang="nb-NO" b="0" dirty="0">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beregnPris</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rabatt</a:t>
            </a:r>
            <a:endParaRPr lang="nb-NO"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19484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063BAB7-CDE4-519C-9927-B46A6C78873D}"/>
              </a:ext>
            </a:extLst>
          </p:cNvPr>
          <p:cNvSpPr>
            <a:spLocks noGrp="1"/>
          </p:cNvSpPr>
          <p:nvPr>
            <p:ph type="title"/>
          </p:nvPr>
        </p:nvSpPr>
        <p:spPr/>
        <p:txBody>
          <a:bodyPr/>
          <a:lstStyle/>
          <a:p>
            <a:r>
              <a:rPr lang="nb-NO" dirty="0"/>
              <a:t>Oppgaver Billetter og Terninger</a:t>
            </a:r>
          </a:p>
        </p:txBody>
      </p:sp>
      <p:sp>
        <p:nvSpPr>
          <p:cNvPr id="4" name="Rectangle 1">
            <a:extLst>
              <a:ext uri="{FF2B5EF4-FFF2-40B4-BE49-F238E27FC236}">
                <a16:creationId xmlns:a16="http://schemas.microsoft.com/office/drawing/2014/main" id="{CF0DF832-49B3-FF31-7734-73E5C3866B35}"/>
              </a:ext>
            </a:extLst>
          </p:cNvPr>
          <p:cNvSpPr>
            <a:spLocks noChangeArrowheads="1"/>
          </p:cNvSpPr>
          <p:nvPr/>
        </p:nvSpPr>
        <p:spPr bwMode="auto">
          <a:xfrm>
            <a:off x="0" y="-298749"/>
            <a:ext cx="73780" cy="597499"/>
          </a:xfrm>
          <a:prstGeom prst="rect">
            <a:avLst/>
          </a:prstGeom>
          <a:solidFill>
            <a:srgbClr val="EFEF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48" tIns="158700" rIns="7935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1726E46F-6C0E-75DD-B699-9B37C156FC80}"/>
              </a:ext>
            </a:extLst>
          </p:cNvPr>
          <p:cNvSpPr>
            <a:spLocks noGrp="1" noChangeArrowheads="1"/>
          </p:cNvSpPr>
          <p:nvPr>
            <p:ph idx="1"/>
          </p:nvPr>
        </p:nvSpPr>
        <p:spPr bwMode="auto">
          <a:xfrm>
            <a:off x="838200" y="1825116"/>
            <a:ext cx="10723880" cy="4352373"/>
          </a:xfrm>
          <a:prstGeom prst="rect">
            <a:avLst/>
          </a:prstGeom>
          <a:noFill/>
          <a:ln>
            <a:noFill/>
          </a:ln>
          <a:effectLst/>
        </p:spPr>
        <p:txBody>
          <a:bodyPr vert="horz" wrap="square" lIns="-6348" tIns="158700" rIns="79350" bIns="15870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AutoNum type="arabicPeriod" startAt="13"/>
              <a:tabLst/>
            </a:pPr>
            <a:r>
              <a:rPr kumimoji="0" lang="nb-NO" altLang="nb-NO" sz="1800" b="0" i="0" u="none" strike="noStrike" cap="none" normalizeH="0" baseline="0" dirty="0">
                <a:ln>
                  <a:noFill/>
                </a:ln>
                <a:solidFill>
                  <a:srgbClr val="202A34"/>
                </a:solidFill>
                <a:effectLst/>
                <a:latin typeface="Roboto" panose="02000000000000000000" pitchFamily="2" charset="0"/>
              </a:rPr>
              <a:t>Lag en klasse for billetter for vernepliktige som arver fra klassen </a:t>
            </a:r>
            <a:r>
              <a:rPr kumimoji="0" lang="nb-NO" altLang="nb-NO" sz="1200" b="0" i="0" u="none" strike="noStrike" cap="none" normalizeH="0" baseline="0" dirty="0">
                <a:ln>
                  <a:noFill/>
                </a:ln>
                <a:solidFill>
                  <a:srgbClr val="545454"/>
                </a:solidFill>
                <a:effectLst/>
                <a:latin typeface="Consolas" panose="020B0609020204030204" pitchFamily="49" charset="0"/>
              </a:rPr>
              <a:t>Billett</a:t>
            </a:r>
            <a:r>
              <a:rPr kumimoji="0" lang="nb-NO" altLang="nb-NO" sz="1800" b="0" i="0" u="none" strike="noStrike" cap="none" normalizeH="0" baseline="0" dirty="0">
                <a:ln>
                  <a:noFill/>
                </a:ln>
                <a:solidFill>
                  <a:srgbClr val="202A34"/>
                </a:solidFill>
                <a:effectLst/>
                <a:latin typeface="Roboto" panose="02000000000000000000" pitchFamily="2" charset="0"/>
              </a:rPr>
              <a:t> . En vernepliktig får 90 % rabatt på en enkeltbillett. Skriv ut resultatet fra </a:t>
            </a:r>
            <a:r>
              <a:rPr kumimoji="0" lang="nb-NO" altLang="nb-NO" sz="1200" b="0" i="0" u="none" strike="noStrike" cap="none" normalizeH="0" baseline="0" dirty="0" err="1">
                <a:ln>
                  <a:noFill/>
                </a:ln>
                <a:solidFill>
                  <a:srgbClr val="545454"/>
                </a:solidFill>
                <a:effectLst/>
                <a:latin typeface="Consolas" panose="020B0609020204030204" pitchFamily="49" charset="0"/>
              </a:rPr>
              <a:t>beregnPris</a:t>
            </a:r>
            <a:r>
              <a:rPr kumimoji="0" lang="nb-NO" altLang="nb-NO" sz="1200" b="0" i="0" u="none" strike="noStrike" cap="none" normalizeH="0" baseline="0" dirty="0">
                <a:ln>
                  <a:noFill/>
                </a:ln>
                <a:solidFill>
                  <a:srgbClr val="545454"/>
                </a:solidFill>
                <a:effectLst/>
                <a:latin typeface="Consolas" panose="020B0609020204030204" pitchFamily="49" charset="0"/>
              </a:rPr>
              <a:t>()</a:t>
            </a:r>
            <a:r>
              <a:rPr kumimoji="0" lang="nb-NO" altLang="nb-NO" sz="1800" b="0" i="0" u="none" strike="noStrike" cap="none" normalizeH="0" baseline="0" dirty="0">
                <a:ln>
                  <a:noFill/>
                </a:ln>
                <a:solidFill>
                  <a:srgbClr val="202A34"/>
                </a:solidFill>
                <a:effectLst/>
                <a:latin typeface="Roboto" panose="02000000000000000000" pitchFamily="2" charset="0"/>
              </a:rPr>
              <a:t> og sjekk at prisen stemmer.</a:t>
            </a:r>
          </a:p>
          <a:p>
            <a:pPr marL="0" marR="0" lvl="0" indent="0" defTabSz="914400" rtl="0" eaLnBrk="0" fontAlgn="base" latinLnBrk="0" hangingPunct="0">
              <a:lnSpc>
                <a:spcPct val="100000"/>
              </a:lnSpc>
              <a:spcBef>
                <a:spcPct val="0"/>
              </a:spcBef>
              <a:spcAft>
                <a:spcPct val="0"/>
              </a:spcAft>
              <a:buClrTx/>
              <a:buSzTx/>
              <a:buFontTx/>
              <a:buAutoNum type="arabicPeriod" startAt="14"/>
              <a:tabLst/>
            </a:pPr>
            <a:r>
              <a:rPr kumimoji="0" lang="nb-NO" altLang="nb-NO" sz="1800" b="0" i="0" u="none" strike="noStrike" cap="none" normalizeH="0" baseline="0" dirty="0">
                <a:ln>
                  <a:noFill/>
                </a:ln>
                <a:solidFill>
                  <a:srgbClr val="202A34"/>
                </a:solidFill>
                <a:effectLst/>
                <a:latin typeface="Roboto" panose="02000000000000000000" pitchFamily="2" charset="0"/>
              </a:rPr>
              <a:t>Lag klassen </a:t>
            </a:r>
            <a:r>
              <a:rPr kumimoji="0" lang="nb-NO" altLang="nb-NO" sz="1200" b="0" i="0" u="none" strike="noStrike" cap="none" normalizeH="0" baseline="0" dirty="0" err="1">
                <a:ln>
                  <a:noFill/>
                </a:ln>
                <a:solidFill>
                  <a:srgbClr val="545454"/>
                </a:solidFill>
                <a:effectLst/>
                <a:latin typeface="Consolas" panose="020B0609020204030204" pitchFamily="49" charset="0"/>
              </a:rPr>
              <a:t>UkeBillett</a:t>
            </a:r>
            <a:r>
              <a:rPr kumimoji="0" lang="nb-NO" altLang="nb-NO" sz="1800" b="0" i="0" u="none" strike="noStrike" cap="none" normalizeH="0" baseline="0" dirty="0">
                <a:ln>
                  <a:noFill/>
                </a:ln>
                <a:solidFill>
                  <a:srgbClr val="202A34"/>
                </a:solidFill>
                <a:effectLst/>
                <a:latin typeface="Roboto" panose="02000000000000000000" pitchFamily="2" charset="0"/>
              </a:rPr>
              <a:t> som arver fra </a:t>
            </a:r>
            <a:r>
              <a:rPr kumimoji="0" lang="nb-NO" altLang="nb-NO" sz="1200" b="0" i="0" u="none" strike="noStrike" cap="none" normalizeH="0" baseline="0" dirty="0">
                <a:ln>
                  <a:noFill/>
                </a:ln>
                <a:solidFill>
                  <a:srgbClr val="545454"/>
                </a:solidFill>
                <a:effectLst/>
                <a:latin typeface="Consolas" panose="020B0609020204030204" pitchFamily="49" charset="0"/>
              </a:rPr>
              <a:t>Billett</a:t>
            </a:r>
            <a:r>
              <a:rPr kumimoji="0" lang="nb-NO" altLang="nb-NO" sz="1800" b="0" i="0" u="none" strike="noStrike" cap="none" normalizeH="0" baseline="0" dirty="0">
                <a:ln>
                  <a:noFill/>
                </a:ln>
                <a:solidFill>
                  <a:srgbClr val="202A34"/>
                </a:solidFill>
                <a:effectLst/>
                <a:latin typeface="Roboto" panose="02000000000000000000" pitchFamily="2" charset="0"/>
              </a:rPr>
              <a:t> . Billetten skal tilsvare syv enkeltbilletter, men den gir en rabatt på 20 %. Skriv ut resultatet fra </a:t>
            </a:r>
            <a:r>
              <a:rPr kumimoji="0" lang="nb-NO" altLang="nb-NO" sz="1200" b="0" i="0" u="none" strike="noStrike" cap="none" normalizeH="0" baseline="0" dirty="0" err="1">
                <a:ln>
                  <a:noFill/>
                </a:ln>
                <a:solidFill>
                  <a:srgbClr val="545454"/>
                </a:solidFill>
                <a:effectLst/>
                <a:latin typeface="Consolas" panose="020B0609020204030204" pitchFamily="49" charset="0"/>
              </a:rPr>
              <a:t>beregnPris</a:t>
            </a:r>
            <a:r>
              <a:rPr kumimoji="0" lang="nb-NO" altLang="nb-NO" sz="1200" b="0" i="0" u="none" strike="noStrike" cap="none" normalizeH="0" baseline="0" dirty="0">
                <a:ln>
                  <a:noFill/>
                </a:ln>
                <a:solidFill>
                  <a:srgbClr val="545454"/>
                </a:solidFill>
                <a:effectLst/>
                <a:latin typeface="Consolas" panose="020B0609020204030204" pitchFamily="49" charset="0"/>
              </a:rPr>
              <a:t>()</a:t>
            </a:r>
            <a:r>
              <a:rPr kumimoji="0" lang="nb-NO" altLang="nb-NO" sz="1800" b="0" i="0" u="none" strike="noStrike" cap="none" normalizeH="0" baseline="0" dirty="0">
                <a:ln>
                  <a:noFill/>
                </a:ln>
                <a:solidFill>
                  <a:srgbClr val="202A34"/>
                </a:solidFill>
                <a:effectLst/>
                <a:latin typeface="Roboto" panose="02000000000000000000" pitchFamily="2" charset="0"/>
              </a:rPr>
              <a:t> og sjekk at prisen stemmer.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12"/>
              <a:tabLst/>
            </a:pPr>
            <a:r>
              <a:rPr kumimoji="0" lang="nb-NO" altLang="nb-NO" sz="1800" b="0" i="0" u="none" strike="noStrike" cap="none" normalizeH="0" baseline="0" dirty="0">
                <a:ln>
                  <a:noFill/>
                </a:ln>
                <a:solidFill>
                  <a:srgbClr val="202A34"/>
                </a:solidFill>
                <a:effectLst/>
                <a:latin typeface="Roboto" panose="02000000000000000000" pitchFamily="2" charset="0"/>
              </a:rPr>
              <a:t>I denne oppgaven skal vi lage en vanlig terning og en «jukseterning». I a-oppgaven kan du ta utgangspunkt i terningen du laget i oppgave 11.</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nb-NO" altLang="nb-NO" sz="1800" b="0" i="0" u="none" strike="noStrike" cap="none" normalizeH="0" baseline="0" dirty="0">
                <a:ln>
                  <a:noFill/>
                </a:ln>
                <a:solidFill>
                  <a:srgbClr val="202A34"/>
                </a:solidFill>
                <a:effectLst/>
                <a:latin typeface="Roboto" panose="02000000000000000000" pitchFamily="2" charset="0"/>
              </a:rPr>
              <a:t>Lag klassen </a:t>
            </a:r>
            <a:r>
              <a:rPr kumimoji="0" lang="nb-NO" altLang="nb-NO" sz="1200" b="0" i="0" u="none" strike="noStrike" cap="none" normalizeH="0" baseline="0" dirty="0">
                <a:ln>
                  <a:noFill/>
                </a:ln>
                <a:solidFill>
                  <a:srgbClr val="545454"/>
                </a:solidFill>
                <a:effectLst/>
                <a:latin typeface="Consolas" panose="020B0609020204030204" pitchFamily="49" charset="0"/>
              </a:rPr>
              <a:t>Terning</a:t>
            </a:r>
            <a:r>
              <a:rPr kumimoji="0" lang="nb-NO" altLang="nb-NO" sz="1800" b="0" i="0" u="none" strike="noStrike" cap="none" normalizeH="0" baseline="0" dirty="0">
                <a:ln>
                  <a:noFill/>
                </a:ln>
                <a:solidFill>
                  <a:srgbClr val="202A34"/>
                </a:solidFill>
                <a:effectLst/>
                <a:latin typeface="Roboto" panose="02000000000000000000" pitchFamily="2" charset="0"/>
              </a:rPr>
              <a:t> . Terningen skal ha et attributt som angir hvor mange sider terningen skal ha (for eksempel 4, 6, 8, 10 eller 20). Terningen skal også ha en metode som triller terningen og returnerer resultatet (et tilfeldig resultat).</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nb-NO" altLang="nb-NO" sz="1800" b="0" i="0" u="none" strike="noStrike" cap="none" normalizeH="0" baseline="0" dirty="0">
                <a:ln>
                  <a:noFill/>
                </a:ln>
                <a:solidFill>
                  <a:srgbClr val="202A34"/>
                </a:solidFill>
                <a:effectLst/>
                <a:latin typeface="Roboto" panose="02000000000000000000" pitchFamily="2" charset="0"/>
              </a:rPr>
              <a:t>Lag klassen </a:t>
            </a:r>
            <a:r>
              <a:rPr kumimoji="0" lang="nb-NO" altLang="nb-NO" sz="1200" b="0" i="0" u="none" strike="noStrike" cap="none" normalizeH="0" baseline="0" dirty="0" err="1">
                <a:ln>
                  <a:noFill/>
                </a:ln>
                <a:solidFill>
                  <a:srgbClr val="545454"/>
                </a:solidFill>
                <a:effectLst/>
                <a:latin typeface="Consolas" panose="020B0609020204030204" pitchFamily="49" charset="0"/>
              </a:rPr>
              <a:t>JukseTerning</a:t>
            </a:r>
            <a:r>
              <a:rPr kumimoji="0" lang="nb-NO" altLang="nb-NO" sz="1800" b="0" i="0" u="none" strike="noStrike" cap="none" normalizeH="0" baseline="0" dirty="0">
                <a:ln>
                  <a:noFill/>
                </a:ln>
                <a:solidFill>
                  <a:srgbClr val="202A34"/>
                </a:solidFill>
                <a:effectLst/>
                <a:latin typeface="Roboto" panose="02000000000000000000" pitchFamily="2" charset="0"/>
              </a:rPr>
              <a:t> som arver fra </a:t>
            </a:r>
            <a:r>
              <a:rPr kumimoji="0" lang="nb-NO" altLang="nb-NO" sz="1200" b="0" i="0" u="none" strike="noStrike" cap="none" normalizeH="0" baseline="0" dirty="0">
                <a:ln>
                  <a:noFill/>
                </a:ln>
                <a:solidFill>
                  <a:srgbClr val="545454"/>
                </a:solidFill>
                <a:effectLst/>
                <a:latin typeface="Consolas" panose="020B0609020204030204" pitchFamily="49" charset="0"/>
              </a:rPr>
              <a:t>Terning</a:t>
            </a:r>
            <a:r>
              <a:rPr kumimoji="0" lang="nb-NO" altLang="nb-NO" sz="1800" b="0" i="0" u="none" strike="noStrike" cap="none" normalizeH="0" baseline="0" dirty="0">
                <a:ln>
                  <a:noFill/>
                </a:ln>
                <a:solidFill>
                  <a:srgbClr val="202A34"/>
                </a:solidFill>
                <a:effectLst/>
                <a:latin typeface="Roboto" panose="02000000000000000000" pitchFamily="2" charset="0"/>
              </a:rPr>
              <a:t> . En jukseterning fungerer slik at den triller den samme terningen flere ganger og tar vare på det høyeste resultatet. Jukseterningen skal derfor ha et attributt som angir </a:t>
            </a:r>
            <a:r>
              <a:rPr kumimoji="0" lang="nb-NO" altLang="nb-NO" sz="1800" b="0" i="1" u="none" strike="noStrike" cap="none" normalizeH="0" baseline="0" dirty="0">
                <a:ln>
                  <a:noFill/>
                </a:ln>
                <a:solidFill>
                  <a:srgbClr val="202A34"/>
                </a:solidFill>
                <a:effectLst/>
                <a:latin typeface="Roboto" panose="02000000000000000000" pitchFamily="2" charset="0"/>
              </a:rPr>
              <a:t>antall ganger</a:t>
            </a:r>
            <a:r>
              <a:rPr kumimoji="0" lang="nb-NO" altLang="nb-NO" sz="1800" b="0" i="0" u="none" strike="noStrike" cap="none" normalizeH="0" baseline="0" dirty="0">
                <a:ln>
                  <a:noFill/>
                </a:ln>
                <a:solidFill>
                  <a:srgbClr val="202A34"/>
                </a:solidFill>
                <a:effectLst/>
                <a:latin typeface="Roboto" panose="02000000000000000000" pitchFamily="2" charset="0"/>
              </a:rPr>
              <a:t> terningen kastes. I tillegg må metoden som triller terningen, justeres, slik at den oppfører seg som beskrevet.</a:t>
            </a:r>
          </a:p>
        </p:txBody>
      </p:sp>
      <p:sp>
        <p:nvSpPr>
          <p:cNvPr id="6" name="Rectangle 3">
            <a:extLst>
              <a:ext uri="{FF2B5EF4-FFF2-40B4-BE49-F238E27FC236}">
                <a16:creationId xmlns:a16="http://schemas.microsoft.com/office/drawing/2014/main" id="{0261B0D5-9200-23AB-6027-4D2C96B02C1D}"/>
              </a:ext>
            </a:extLst>
          </p:cNvPr>
          <p:cNvSpPr>
            <a:spLocks noChangeArrowheads="1"/>
          </p:cNvSpPr>
          <p:nvPr/>
        </p:nvSpPr>
        <p:spPr bwMode="auto">
          <a:xfrm>
            <a:off x="0" y="-298749"/>
            <a:ext cx="73780" cy="597499"/>
          </a:xfrm>
          <a:prstGeom prst="rect">
            <a:avLst/>
          </a:prstGeom>
          <a:solidFill>
            <a:srgbClr val="D1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48" tIns="158700" rIns="7935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94574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769BF17-4635-0055-4709-11CD8720E3E4}"/>
              </a:ext>
            </a:extLst>
          </p:cNvPr>
          <p:cNvSpPr>
            <a:spLocks noGrp="1"/>
          </p:cNvSpPr>
          <p:nvPr>
            <p:ph type="title"/>
          </p:nvPr>
        </p:nvSpPr>
        <p:spPr/>
        <p:txBody>
          <a:bodyPr/>
          <a:lstStyle/>
          <a:p>
            <a:r>
              <a:rPr lang="nb-NO" dirty="0"/>
              <a:t>Arv	</a:t>
            </a:r>
          </a:p>
        </p:txBody>
      </p:sp>
      <p:pic>
        <p:nvPicPr>
          <p:cNvPr id="2056" name="Picture 8" descr="Same But GIF - Same But Different - Discover &amp; Share GIFs">
            <a:extLst>
              <a:ext uri="{FF2B5EF4-FFF2-40B4-BE49-F238E27FC236}">
                <a16:creationId xmlns:a16="http://schemas.microsoft.com/office/drawing/2014/main" id="{59B7833A-89BF-2BE1-82D6-5E2D7E9B50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065" y="2010250"/>
            <a:ext cx="7909869" cy="335137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otorsykkel - Erling Sande">
            <a:extLst>
              <a:ext uri="{FF2B5EF4-FFF2-40B4-BE49-F238E27FC236}">
                <a16:creationId xmlns:a16="http://schemas.microsoft.com/office/drawing/2014/main" id="{F9CC8134-300D-3AEB-0539-DDCAAC5EF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502" y="3921760"/>
            <a:ext cx="3995442" cy="30987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astebil og Buss - Vinterlageret">
            <a:extLst>
              <a:ext uri="{FF2B5EF4-FFF2-40B4-BE49-F238E27FC236}">
                <a16:creationId xmlns:a16="http://schemas.microsoft.com/office/drawing/2014/main" id="{B041F279-1AA1-C417-A435-73065CDD6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599" y="3044833"/>
            <a:ext cx="4888537" cy="4888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638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Bilde 8">
            <a:extLst>
              <a:ext uri="{FF2B5EF4-FFF2-40B4-BE49-F238E27FC236}">
                <a16:creationId xmlns:a16="http://schemas.microsoft.com/office/drawing/2014/main" id="{89C27AC1-CD18-8FBD-FBF3-B8D65160BBB5}"/>
              </a:ext>
            </a:extLst>
          </p:cNvPr>
          <p:cNvPicPr>
            <a:picLocks noChangeAspect="1"/>
          </p:cNvPicPr>
          <p:nvPr/>
        </p:nvPicPr>
        <p:blipFill>
          <a:blip r:embed="rId2"/>
          <a:stretch>
            <a:fillRect/>
          </a:stretch>
        </p:blipFill>
        <p:spPr>
          <a:xfrm>
            <a:off x="4108851" y="404454"/>
            <a:ext cx="5668166" cy="5134692"/>
          </a:xfrm>
          <a:prstGeom prst="rect">
            <a:avLst/>
          </a:prstGeom>
        </p:spPr>
      </p:pic>
      <p:sp>
        <p:nvSpPr>
          <p:cNvPr id="12" name="Freeform: Shape 11">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7" name="Plassholder for innhold 6">
            <a:extLst>
              <a:ext uri="{FF2B5EF4-FFF2-40B4-BE49-F238E27FC236}">
                <a16:creationId xmlns:a16="http://schemas.microsoft.com/office/drawing/2014/main" id="{FC292971-D93F-07BC-6B6B-9A600E99EDEE}"/>
              </a:ext>
            </a:extLst>
          </p:cNvPr>
          <p:cNvSpPr>
            <a:spLocks noGrp="1"/>
          </p:cNvSpPr>
          <p:nvPr>
            <p:ph idx="1"/>
          </p:nvPr>
        </p:nvSpPr>
        <p:spPr>
          <a:xfrm>
            <a:off x="838200" y="1825625"/>
            <a:ext cx="3270651" cy="4351338"/>
          </a:xfrm>
        </p:spPr>
        <p:txBody>
          <a:bodyPr/>
          <a:lstStyle/>
          <a:p>
            <a:r>
              <a:rPr lang="nb-NO" dirty="0"/>
              <a:t>Hva er likt?</a:t>
            </a:r>
          </a:p>
          <a:p>
            <a:pPr marL="0" indent="0">
              <a:buNone/>
            </a:pPr>
            <a:endParaRPr lang="nb-NO" dirty="0"/>
          </a:p>
          <a:p>
            <a:r>
              <a:rPr lang="nb-NO" dirty="0"/>
              <a:t>Hva er ulikt?</a:t>
            </a:r>
          </a:p>
        </p:txBody>
      </p:sp>
    </p:spTree>
    <p:extLst>
      <p:ext uri="{BB962C8B-B14F-4D97-AF65-F5344CB8AC3E}">
        <p14:creationId xmlns:p14="http://schemas.microsoft.com/office/powerpoint/2010/main" val="1265994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120453B-BF82-A86F-DB2A-8BB956CEC7BF}"/>
              </a:ext>
            </a:extLst>
          </p:cNvPr>
          <p:cNvSpPr>
            <a:spLocks noGrp="1"/>
          </p:cNvSpPr>
          <p:nvPr>
            <p:ph type="title"/>
          </p:nvPr>
        </p:nvSpPr>
        <p:spPr>
          <a:xfrm>
            <a:off x="838200" y="365125"/>
            <a:ext cx="5676900" cy="1325563"/>
          </a:xfrm>
        </p:spPr>
        <p:txBody>
          <a:bodyPr/>
          <a:lstStyle/>
          <a:p>
            <a:r>
              <a:rPr lang="nb-NO" dirty="0"/>
              <a:t>Klasse for et Rektangel</a:t>
            </a:r>
          </a:p>
        </p:txBody>
      </p:sp>
      <p:sp>
        <p:nvSpPr>
          <p:cNvPr id="5" name="TekstSylinder 4">
            <a:extLst>
              <a:ext uri="{FF2B5EF4-FFF2-40B4-BE49-F238E27FC236}">
                <a16:creationId xmlns:a16="http://schemas.microsoft.com/office/drawing/2014/main" id="{36282166-4509-ECFC-03CB-56564CEABBBB}"/>
              </a:ext>
            </a:extLst>
          </p:cNvPr>
          <p:cNvSpPr txBox="1"/>
          <p:nvPr/>
        </p:nvSpPr>
        <p:spPr>
          <a:xfrm>
            <a:off x="838200" y="1690688"/>
            <a:ext cx="5600700" cy="3139321"/>
          </a:xfrm>
          <a:prstGeom prst="rect">
            <a:avLst/>
          </a:prstGeom>
          <a:noFill/>
        </p:spPr>
        <p:txBody>
          <a:bodyPr wrap="square">
            <a:spAutoFit/>
          </a:bodyPr>
          <a:lstStyle/>
          <a:p>
            <a:r>
              <a:rPr lang="nb-NO" b="0" dirty="0" err="1">
                <a:solidFill>
                  <a:srgbClr val="0000FF"/>
                </a:solidFill>
                <a:effectLst/>
                <a:latin typeface="Consolas" panose="020B0609020204030204" pitchFamily="49" charset="0"/>
              </a:rPr>
              <a:t>class</a:t>
            </a:r>
            <a:r>
              <a:rPr lang="nb-NO" b="0" dirty="0">
                <a:solidFill>
                  <a:srgbClr val="000000"/>
                </a:solidFill>
                <a:effectLst/>
                <a:latin typeface="Consolas" panose="020B0609020204030204" pitchFamily="49" charset="0"/>
              </a:rPr>
              <a:t> </a:t>
            </a:r>
            <a:r>
              <a:rPr lang="nb-NO" b="0" dirty="0">
                <a:solidFill>
                  <a:srgbClr val="267F99"/>
                </a:solidFill>
                <a:effectLst/>
                <a:latin typeface="Consolas" panose="020B0609020204030204" pitchFamily="49" charset="0"/>
              </a:rPr>
              <a:t>Rektangel</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A31515"/>
                </a:solidFill>
                <a:effectLst/>
                <a:latin typeface="Consolas" panose="020B0609020204030204" pitchFamily="49" charset="0"/>
              </a:rPr>
              <a:t>"""Klasse for å representere et rektangel"""</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a:solidFill>
                  <a:srgbClr val="795E26"/>
                </a:solidFill>
                <a:effectLst/>
                <a:latin typeface="Consolas" panose="020B0609020204030204" pitchFamily="49" charset="0"/>
              </a:rPr>
              <a:t>__</a:t>
            </a:r>
            <a:r>
              <a:rPr lang="nb-NO" b="0" dirty="0" err="1">
                <a:solidFill>
                  <a:srgbClr val="795E26"/>
                </a:solidFill>
                <a:effectLst/>
                <a:latin typeface="Consolas" panose="020B0609020204030204" pitchFamily="49" charset="0"/>
              </a:rPr>
              <a:t>init</a:t>
            </a:r>
            <a:r>
              <a:rPr lang="nb-NO" b="0" dirty="0">
                <a:solidFill>
                  <a:srgbClr val="795E26"/>
                </a:solidFill>
                <a:effectLst/>
                <a:latin typeface="Consolas" panose="020B0609020204030204" pitchFamily="49" charset="0"/>
              </a:rPr>
              <a:t>__</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lengde</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bredde</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A31515"/>
                </a:solidFill>
                <a:effectLst/>
                <a:latin typeface="Consolas" panose="020B0609020204030204" pitchFamily="49" charset="0"/>
              </a:rPr>
              <a:t>"""Konstruktør"""</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lengde</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lengde</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bredde</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bredde</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p>
          <a:p>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a:solidFill>
                  <a:srgbClr val="795E26"/>
                </a:solidFill>
                <a:effectLst/>
                <a:latin typeface="Consolas" panose="020B0609020204030204" pitchFamily="49" charset="0"/>
              </a:rPr>
              <a:t>areal</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A31515"/>
                </a:solidFill>
                <a:effectLst/>
                <a:latin typeface="Consolas" panose="020B0609020204030204" pitchFamily="49" charset="0"/>
              </a:rPr>
              <a:t>"""Metode for å beregne areal"""</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AF00DB"/>
                </a:solidFill>
                <a:effectLst/>
                <a:latin typeface="Consolas" panose="020B0609020204030204" pitchFamily="49" charset="0"/>
              </a:rPr>
              <a:t>return</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lengde</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bredde</a:t>
            </a:r>
            <a:endParaRPr lang="nb-NO" b="0" dirty="0">
              <a:solidFill>
                <a:srgbClr val="000000"/>
              </a:solidFill>
              <a:effectLst/>
              <a:latin typeface="Consolas" panose="020B0609020204030204" pitchFamily="49" charset="0"/>
            </a:endParaRPr>
          </a:p>
        </p:txBody>
      </p:sp>
      <p:sp>
        <p:nvSpPr>
          <p:cNvPr id="6" name="Tittel 1">
            <a:extLst>
              <a:ext uri="{FF2B5EF4-FFF2-40B4-BE49-F238E27FC236}">
                <a16:creationId xmlns:a16="http://schemas.microsoft.com/office/drawing/2014/main" id="{1FED8C74-FB82-89C6-BA33-B983C5C62301}"/>
              </a:ext>
            </a:extLst>
          </p:cNvPr>
          <p:cNvSpPr txBox="1">
            <a:spLocks/>
          </p:cNvSpPr>
          <p:nvPr/>
        </p:nvSpPr>
        <p:spPr>
          <a:xfrm>
            <a:off x="6219825" y="365125"/>
            <a:ext cx="56769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dirty="0"/>
              <a:t>Klasse for et Kvadrat</a:t>
            </a:r>
          </a:p>
        </p:txBody>
      </p:sp>
      <p:sp>
        <p:nvSpPr>
          <p:cNvPr id="8" name="TekstSylinder 7">
            <a:extLst>
              <a:ext uri="{FF2B5EF4-FFF2-40B4-BE49-F238E27FC236}">
                <a16:creationId xmlns:a16="http://schemas.microsoft.com/office/drawing/2014/main" id="{F7775406-FF5E-2E45-9901-D5303D427D81}"/>
              </a:ext>
            </a:extLst>
          </p:cNvPr>
          <p:cNvSpPr txBox="1"/>
          <p:nvPr/>
        </p:nvSpPr>
        <p:spPr>
          <a:xfrm>
            <a:off x="6343650" y="1850589"/>
            <a:ext cx="6096000" cy="2862322"/>
          </a:xfrm>
          <a:prstGeom prst="rect">
            <a:avLst/>
          </a:prstGeom>
          <a:noFill/>
        </p:spPr>
        <p:txBody>
          <a:bodyPr wrap="square">
            <a:spAutoFit/>
          </a:bodyPr>
          <a:lstStyle/>
          <a:p>
            <a:r>
              <a:rPr lang="nb-NO" b="0" dirty="0" err="1">
                <a:solidFill>
                  <a:srgbClr val="0000FF"/>
                </a:solidFill>
                <a:effectLst/>
                <a:latin typeface="Consolas" panose="020B0609020204030204" pitchFamily="49" charset="0"/>
              </a:rPr>
              <a:t>class</a:t>
            </a:r>
            <a:r>
              <a:rPr lang="nb-NO" b="0" dirty="0">
                <a:solidFill>
                  <a:srgbClr val="000000"/>
                </a:solidFill>
                <a:effectLst/>
                <a:latin typeface="Consolas" panose="020B0609020204030204" pitchFamily="49" charset="0"/>
              </a:rPr>
              <a:t> </a:t>
            </a:r>
            <a:r>
              <a:rPr lang="nb-NO" b="0" dirty="0">
                <a:solidFill>
                  <a:srgbClr val="267F99"/>
                </a:solidFill>
                <a:effectLst/>
                <a:latin typeface="Consolas" panose="020B0609020204030204" pitchFamily="49" charset="0"/>
              </a:rPr>
              <a:t>Kvadrat</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A31515"/>
                </a:solidFill>
                <a:effectLst/>
                <a:latin typeface="Consolas" panose="020B0609020204030204" pitchFamily="49" charset="0"/>
              </a:rPr>
              <a:t>"""Klasse for å representere et kvadrat"""</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a:solidFill>
                  <a:srgbClr val="795E26"/>
                </a:solidFill>
                <a:effectLst/>
                <a:latin typeface="Consolas" panose="020B0609020204030204" pitchFamily="49" charset="0"/>
              </a:rPr>
              <a:t>__</a:t>
            </a:r>
            <a:r>
              <a:rPr lang="nb-NO" b="0" dirty="0" err="1">
                <a:solidFill>
                  <a:srgbClr val="795E26"/>
                </a:solidFill>
                <a:effectLst/>
                <a:latin typeface="Consolas" panose="020B0609020204030204" pitchFamily="49" charset="0"/>
              </a:rPr>
              <a:t>init</a:t>
            </a:r>
            <a:r>
              <a:rPr lang="nb-NO" b="0" dirty="0">
                <a:solidFill>
                  <a:srgbClr val="795E26"/>
                </a:solidFill>
                <a:effectLst/>
                <a:latin typeface="Consolas" panose="020B0609020204030204" pitchFamily="49" charset="0"/>
              </a:rPr>
              <a:t>__</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side</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A31515"/>
                </a:solidFill>
                <a:effectLst/>
                <a:latin typeface="Consolas" panose="020B0609020204030204" pitchFamily="49" charset="0"/>
              </a:rPr>
              <a:t>"""Konstruktør"""</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side</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side</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p>
          <a:p>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a:solidFill>
                  <a:srgbClr val="795E26"/>
                </a:solidFill>
                <a:effectLst/>
                <a:latin typeface="Consolas" panose="020B0609020204030204" pitchFamily="49" charset="0"/>
              </a:rPr>
              <a:t>areal</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A31515"/>
                </a:solidFill>
                <a:effectLst/>
                <a:latin typeface="Consolas" panose="020B0609020204030204" pitchFamily="49" charset="0"/>
              </a:rPr>
              <a:t>"""Metode for å beregne areal"""</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AF00DB"/>
                </a:solidFill>
                <a:effectLst/>
                <a:latin typeface="Consolas" panose="020B0609020204030204" pitchFamily="49" charset="0"/>
              </a:rPr>
              <a:t>return</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side</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side</a:t>
            </a:r>
            <a:endParaRPr lang="nb-NO" b="0" dirty="0">
              <a:solidFill>
                <a:srgbClr val="000000"/>
              </a:solidFill>
              <a:effectLst/>
              <a:latin typeface="Consolas" panose="020B0609020204030204" pitchFamily="49" charset="0"/>
            </a:endParaRPr>
          </a:p>
        </p:txBody>
      </p:sp>
      <p:cxnSp>
        <p:nvCxnSpPr>
          <p:cNvPr id="10" name="Rett linje 9">
            <a:extLst>
              <a:ext uri="{FF2B5EF4-FFF2-40B4-BE49-F238E27FC236}">
                <a16:creationId xmlns:a16="http://schemas.microsoft.com/office/drawing/2014/main" id="{7BEA23B2-D384-89DF-E118-E85E9A2997E6}"/>
              </a:ext>
            </a:extLst>
          </p:cNvPr>
          <p:cNvCxnSpPr/>
          <p:nvPr/>
        </p:nvCxnSpPr>
        <p:spPr>
          <a:xfrm>
            <a:off x="6096000" y="133350"/>
            <a:ext cx="0" cy="623887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808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120453B-BF82-A86F-DB2A-8BB956CEC7BF}"/>
              </a:ext>
            </a:extLst>
          </p:cNvPr>
          <p:cNvSpPr>
            <a:spLocks noGrp="1"/>
          </p:cNvSpPr>
          <p:nvPr>
            <p:ph type="title"/>
          </p:nvPr>
        </p:nvSpPr>
        <p:spPr>
          <a:xfrm>
            <a:off x="838200" y="365125"/>
            <a:ext cx="5676900" cy="1325563"/>
          </a:xfrm>
        </p:spPr>
        <p:txBody>
          <a:bodyPr/>
          <a:lstStyle/>
          <a:p>
            <a:r>
              <a:rPr lang="nb-NO" dirty="0"/>
              <a:t>Klasse for et Rektangel</a:t>
            </a:r>
          </a:p>
        </p:txBody>
      </p:sp>
      <p:sp>
        <p:nvSpPr>
          <p:cNvPr id="5" name="TekstSylinder 4">
            <a:extLst>
              <a:ext uri="{FF2B5EF4-FFF2-40B4-BE49-F238E27FC236}">
                <a16:creationId xmlns:a16="http://schemas.microsoft.com/office/drawing/2014/main" id="{36282166-4509-ECFC-03CB-56564CEABBBB}"/>
              </a:ext>
            </a:extLst>
          </p:cNvPr>
          <p:cNvSpPr txBox="1"/>
          <p:nvPr/>
        </p:nvSpPr>
        <p:spPr>
          <a:xfrm>
            <a:off x="838200" y="1690688"/>
            <a:ext cx="5600700" cy="3139321"/>
          </a:xfrm>
          <a:prstGeom prst="rect">
            <a:avLst/>
          </a:prstGeom>
          <a:noFill/>
        </p:spPr>
        <p:txBody>
          <a:bodyPr wrap="square">
            <a:spAutoFit/>
          </a:bodyPr>
          <a:lstStyle/>
          <a:p>
            <a:r>
              <a:rPr lang="nb-NO" b="0" dirty="0" err="1">
                <a:solidFill>
                  <a:srgbClr val="0000FF"/>
                </a:solidFill>
                <a:effectLst/>
                <a:latin typeface="Consolas" panose="020B0609020204030204" pitchFamily="49" charset="0"/>
              </a:rPr>
              <a:t>class</a:t>
            </a:r>
            <a:r>
              <a:rPr lang="nb-NO" b="0" dirty="0">
                <a:solidFill>
                  <a:srgbClr val="000000"/>
                </a:solidFill>
                <a:effectLst/>
                <a:latin typeface="Consolas" panose="020B0609020204030204" pitchFamily="49" charset="0"/>
              </a:rPr>
              <a:t> </a:t>
            </a:r>
            <a:r>
              <a:rPr lang="nb-NO" b="0" dirty="0">
                <a:solidFill>
                  <a:srgbClr val="267F99"/>
                </a:solidFill>
                <a:effectLst/>
                <a:latin typeface="Consolas" panose="020B0609020204030204" pitchFamily="49" charset="0"/>
              </a:rPr>
              <a:t>Rektangel</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A31515"/>
                </a:solidFill>
                <a:effectLst/>
                <a:latin typeface="Consolas" panose="020B0609020204030204" pitchFamily="49" charset="0"/>
              </a:rPr>
              <a:t>"""Klasse for å representere et rektangel"""</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a:solidFill>
                  <a:srgbClr val="795E26"/>
                </a:solidFill>
                <a:effectLst/>
                <a:latin typeface="Consolas" panose="020B0609020204030204" pitchFamily="49" charset="0"/>
              </a:rPr>
              <a:t>__</a:t>
            </a:r>
            <a:r>
              <a:rPr lang="nb-NO" b="0" dirty="0" err="1">
                <a:solidFill>
                  <a:srgbClr val="795E26"/>
                </a:solidFill>
                <a:effectLst/>
                <a:latin typeface="Consolas" panose="020B0609020204030204" pitchFamily="49" charset="0"/>
              </a:rPr>
              <a:t>init</a:t>
            </a:r>
            <a:r>
              <a:rPr lang="nb-NO" b="0" dirty="0">
                <a:solidFill>
                  <a:srgbClr val="795E26"/>
                </a:solidFill>
                <a:effectLst/>
                <a:latin typeface="Consolas" panose="020B0609020204030204" pitchFamily="49" charset="0"/>
              </a:rPr>
              <a:t>__</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lengde</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bredde</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A31515"/>
                </a:solidFill>
                <a:effectLst/>
                <a:latin typeface="Consolas" panose="020B0609020204030204" pitchFamily="49" charset="0"/>
              </a:rPr>
              <a:t>"""Konstruktør"""</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lengde</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lengde</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bredde</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bredde</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p>
          <a:p>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a:solidFill>
                  <a:srgbClr val="795E26"/>
                </a:solidFill>
                <a:effectLst/>
                <a:latin typeface="Consolas" panose="020B0609020204030204" pitchFamily="49" charset="0"/>
              </a:rPr>
              <a:t>areal</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A31515"/>
                </a:solidFill>
                <a:effectLst/>
                <a:latin typeface="Consolas" panose="020B0609020204030204" pitchFamily="49" charset="0"/>
              </a:rPr>
              <a:t>"""Metode for å beregne areal"""</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AF00DB"/>
                </a:solidFill>
                <a:effectLst/>
                <a:latin typeface="Consolas" panose="020B0609020204030204" pitchFamily="49" charset="0"/>
              </a:rPr>
              <a:t>return</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lengde</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bredde</a:t>
            </a:r>
            <a:endParaRPr lang="nb-NO" b="0" dirty="0">
              <a:solidFill>
                <a:srgbClr val="000000"/>
              </a:solidFill>
              <a:effectLst/>
              <a:latin typeface="Consolas" panose="020B0609020204030204" pitchFamily="49" charset="0"/>
            </a:endParaRPr>
          </a:p>
        </p:txBody>
      </p:sp>
      <p:sp>
        <p:nvSpPr>
          <p:cNvPr id="6" name="Tittel 1">
            <a:extLst>
              <a:ext uri="{FF2B5EF4-FFF2-40B4-BE49-F238E27FC236}">
                <a16:creationId xmlns:a16="http://schemas.microsoft.com/office/drawing/2014/main" id="{1FED8C74-FB82-89C6-BA33-B983C5C62301}"/>
              </a:ext>
            </a:extLst>
          </p:cNvPr>
          <p:cNvSpPr txBox="1">
            <a:spLocks/>
          </p:cNvSpPr>
          <p:nvPr/>
        </p:nvSpPr>
        <p:spPr>
          <a:xfrm>
            <a:off x="6219825" y="365125"/>
            <a:ext cx="56769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dirty="0"/>
              <a:t>Klasse for et Rektangel</a:t>
            </a:r>
          </a:p>
        </p:txBody>
      </p:sp>
      <p:sp>
        <p:nvSpPr>
          <p:cNvPr id="8" name="TekstSylinder 7">
            <a:extLst>
              <a:ext uri="{FF2B5EF4-FFF2-40B4-BE49-F238E27FC236}">
                <a16:creationId xmlns:a16="http://schemas.microsoft.com/office/drawing/2014/main" id="{F7775406-FF5E-2E45-9901-D5303D427D81}"/>
              </a:ext>
            </a:extLst>
          </p:cNvPr>
          <p:cNvSpPr txBox="1"/>
          <p:nvPr/>
        </p:nvSpPr>
        <p:spPr>
          <a:xfrm>
            <a:off x="6343650" y="1850589"/>
            <a:ext cx="6096000" cy="1200329"/>
          </a:xfrm>
          <a:prstGeom prst="rect">
            <a:avLst/>
          </a:prstGeom>
          <a:noFill/>
        </p:spPr>
        <p:txBody>
          <a:bodyPr wrap="square">
            <a:spAutoFit/>
          </a:bodyPr>
          <a:lstStyle/>
          <a:p>
            <a:r>
              <a:rPr lang="nb-NO" b="0" dirty="0" err="1">
                <a:solidFill>
                  <a:srgbClr val="0000FF"/>
                </a:solidFill>
                <a:effectLst/>
                <a:latin typeface="Consolas" panose="020B0609020204030204" pitchFamily="49" charset="0"/>
              </a:rPr>
              <a:t>class</a:t>
            </a:r>
            <a:r>
              <a:rPr lang="nb-NO" b="0" dirty="0">
                <a:solidFill>
                  <a:srgbClr val="000000"/>
                </a:solidFill>
                <a:effectLst/>
                <a:latin typeface="Consolas" panose="020B0609020204030204" pitchFamily="49" charset="0"/>
              </a:rPr>
              <a:t> </a:t>
            </a:r>
            <a:r>
              <a:rPr lang="nb-NO" b="0" dirty="0">
                <a:solidFill>
                  <a:srgbClr val="267F99"/>
                </a:solidFill>
                <a:effectLst/>
                <a:latin typeface="Consolas" panose="020B0609020204030204" pitchFamily="49" charset="0"/>
              </a:rPr>
              <a:t>Kvadrat</a:t>
            </a:r>
            <a:r>
              <a:rPr lang="nb-NO" b="0" dirty="0">
                <a:solidFill>
                  <a:srgbClr val="000000"/>
                </a:solidFill>
                <a:effectLst/>
                <a:latin typeface="Consolas" panose="020B0609020204030204" pitchFamily="49" charset="0"/>
              </a:rPr>
              <a:t>(</a:t>
            </a:r>
            <a:r>
              <a:rPr lang="nb-NO" b="0" dirty="0">
                <a:solidFill>
                  <a:srgbClr val="267F99"/>
                </a:solidFill>
                <a:effectLst/>
                <a:latin typeface="Consolas" panose="020B0609020204030204" pitchFamily="49" charset="0"/>
              </a:rPr>
              <a:t>Rektangel</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A31515"/>
                </a:solidFill>
                <a:effectLst/>
                <a:latin typeface="Consolas" panose="020B0609020204030204" pitchFamily="49" charset="0"/>
              </a:rPr>
              <a:t>"""Klasse for å representere et kvadrat"""</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a:solidFill>
                  <a:srgbClr val="795E26"/>
                </a:solidFill>
                <a:effectLst/>
                <a:latin typeface="Consolas" panose="020B0609020204030204" pitchFamily="49" charset="0"/>
              </a:rPr>
              <a:t>__</a:t>
            </a:r>
            <a:r>
              <a:rPr lang="nb-NO" b="0" dirty="0" err="1">
                <a:solidFill>
                  <a:srgbClr val="795E26"/>
                </a:solidFill>
                <a:effectLst/>
                <a:latin typeface="Consolas" panose="020B0609020204030204" pitchFamily="49" charset="0"/>
              </a:rPr>
              <a:t>init</a:t>
            </a:r>
            <a:r>
              <a:rPr lang="nb-NO" b="0" dirty="0">
                <a:solidFill>
                  <a:srgbClr val="795E26"/>
                </a:solidFill>
                <a:effectLst/>
                <a:latin typeface="Consolas" panose="020B0609020204030204" pitchFamily="49" charset="0"/>
              </a:rPr>
              <a:t>__</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sidekant</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267F99"/>
                </a:solidFill>
                <a:effectLst/>
                <a:latin typeface="Consolas" panose="020B0609020204030204" pitchFamily="49" charset="0"/>
              </a:rPr>
              <a:t>super</a:t>
            </a:r>
            <a:r>
              <a:rPr lang="nb-NO" b="0" dirty="0">
                <a:solidFill>
                  <a:srgbClr val="000000"/>
                </a:solidFill>
                <a:effectLst/>
                <a:latin typeface="Consolas" panose="020B0609020204030204" pitchFamily="49" charset="0"/>
              </a:rPr>
              <a:t>().</a:t>
            </a:r>
            <a:r>
              <a:rPr lang="nb-NO" b="0" dirty="0">
                <a:solidFill>
                  <a:srgbClr val="795E26"/>
                </a:solidFill>
                <a:effectLst/>
                <a:latin typeface="Consolas" panose="020B0609020204030204" pitchFamily="49" charset="0"/>
              </a:rPr>
              <a:t>__</a:t>
            </a:r>
            <a:r>
              <a:rPr lang="nb-NO" b="0" dirty="0" err="1">
                <a:solidFill>
                  <a:srgbClr val="795E26"/>
                </a:solidFill>
                <a:effectLst/>
                <a:latin typeface="Consolas" panose="020B0609020204030204" pitchFamily="49" charset="0"/>
              </a:rPr>
              <a:t>init</a:t>
            </a:r>
            <a:r>
              <a:rPr lang="nb-NO" b="0" dirty="0">
                <a:solidFill>
                  <a:srgbClr val="795E26"/>
                </a:solidFill>
                <a:effectLst/>
                <a:latin typeface="Consolas" panose="020B0609020204030204" pitchFamily="49" charset="0"/>
              </a:rPr>
              <a:t>__</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sidekant</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sidekant</a:t>
            </a:r>
            <a:r>
              <a:rPr lang="nb-NO" b="0" dirty="0">
                <a:solidFill>
                  <a:srgbClr val="000000"/>
                </a:solidFill>
                <a:effectLst/>
                <a:latin typeface="Consolas" panose="020B0609020204030204" pitchFamily="49" charset="0"/>
              </a:rPr>
              <a:t>)</a:t>
            </a:r>
          </a:p>
        </p:txBody>
      </p:sp>
      <p:cxnSp>
        <p:nvCxnSpPr>
          <p:cNvPr id="10" name="Rett linje 9">
            <a:extLst>
              <a:ext uri="{FF2B5EF4-FFF2-40B4-BE49-F238E27FC236}">
                <a16:creationId xmlns:a16="http://schemas.microsoft.com/office/drawing/2014/main" id="{7BEA23B2-D384-89DF-E118-E85E9A2997E6}"/>
              </a:ext>
            </a:extLst>
          </p:cNvPr>
          <p:cNvCxnSpPr/>
          <p:nvPr/>
        </p:nvCxnSpPr>
        <p:spPr>
          <a:xfrm>
            <a:off x="6096000" y="133350"/>
            <a:ext cx="0" cy="6238875"/>
          </a:xfrm>
          <a:prstGeom prst="line">
            <a:avLst/>
          </a:prstGeom>
        </p:spPr>
        <p:style>
          <a:lnRef idx="1">
            <a:schemeClr val="accent1"/>
          </a:lnRef>
          <a:fillRef idx="0">
            <a:schemeClr val="accent1"/>
          </a:fillRef>
          <a:effectRef idx="0">
            <a:schemeClr val="accent1"/>
          </a:effectRef>
          <a:fontRef idx="minor">
            <a:schemeClr val="tx1"/>
          </a:fontRef>
        </p:style>
      </p:cxnSp>
      <p:sp>
        <p:nvSpPr>
          <p:cNvPr id="3" name="TekstSylinder 2">
            <a:extLst>
              <a:ext uri="{FF2B5EF4-FFF2-40B4-BE49-F238E27FC236}">
                <a16:creationId xmlns:a16="http://schemas.microsoft.com/office/drawing/2014/main" id="{D8B6A040-A6D6-7D9A-1734-52C22B2C32B6}"/>
              </a:ext>
            </a:extLst>
          </p:cNvPr>
          <p:cNvSpPr txBox="1"/>
          <p:nvPr/>
        </p:nvSpPr>
        <p:spPr>
          <a:xfrm>
            <a:off x="6867525" y="3286125"/>
            <a:ext cx="5248275" cy="3477875"/>
          </a:xfrm>
          <a:prstGeom prst="rect">
            <a:avLst/>
          </a:prstGeom>
          <a:noFill/>
        </p:spPr>
        <p:txBody>
          <a:bodyPr wrap="square" rtlCol="0">
            <a:spAutoFit/>
          </a:bodyPr>
          <a:lstStyle/>
          <a:p>
            <a:r>
              <a:rPr lang="nb-NO" sz="2000" dirty="0"/>
              <a:t>Vi lager en Kvadrat klasse. </a:t>
            </a:r>
          </a:p>
          <a:p>
            <a:r>
              <a:rPr lang="nb-NO" sz="2000" dirty="0"/>
              <a:t>Denne arver alle egenskapene til Rektangelklassen. </a:t>
            </a:r>
          </a:p>
          <a:p>
            <a:endParaRPr lang="nb-NO" sz="2000" dirty="0"/>
          </a:p>
          <a:p>
            <a:r>
              <a:rPr lang="nb-NO" sz="2000" dirty="0"/>
              <a:t>Sier hva den skal arve av:</a:t>
            </a:r>
          </a:p>
          <a:p>
            <a:r>
              <a:rPr lang="nb-NO" sz="2000" b="0" dirty="0">
                <a:solidFill>
                  <a:srgbClr val="267F99"/>
                </a:solidFill>
                <a:effectLst/>
                <a:latin typeface="Consolas" panose="020B0609020204030204" pitchFamily="49" charset="0"/>
              </a:rPr>
              <a:t>Kvadrat</a:t>
            </a:r>
            <a:r>
              <a:rPr lang="nb-NO" sz="2000" b="0" dirty="0">
                <a:solidFill>
                  <a:srgbClr val="000000"/>
                </a:solidFill>
                <a:effectLst/>
                <a:latin typeface="Consolas" panose="020B0609020204030204" pitchFamily="49" charset="0"/>
              </a:rPr>
              <a:t>(</a:t>
            </a:r>
            <a:r>
              <a:rPr lang="nb-NO" sz="2000" b="0" dirty="0">
                <a:solidFill>
                  <a:srgbClr val="267F99"/>
                </a:solidFill>
                <a:effectLst/>
                <a:latin typeface="Consolas" panose="020B0609020204030204" pitchFamily="49" charset="0"/>
              </a:rPr>
              <a:t>Rektangel</a:t>
            </a:r>
            <a:r>
              <a:rPr lang="nb-NO" sz="2000" b="0" dirty="0">
                <a:solidFill>
                  <a:srgbClr val="000000"/>
                </a:solidFill>
                <a:effectLst/>
                <a:latin typeface="Consolas" panose="020B0609020204030204" pitchFamily="49" charset="0"/>
              </a:rPr>
              <a:t>):</a:t>
            </a:r>
          </a:p>
          <a:p>
            <a:endParaRPr lang="nb-NO" sz="2000" dirty="0"/>
          </a:p>
          <a:p>
            <a:r>
              <a:rPr lang="nb-NO" sz="2000" dirty="0"/>
              <a:t>Kaller kvadrats med å bruker «super» konstruktør:</a:t>
            </a:r>
          </a:p>
          <a:p>
            <a:r>
              <a:rPr lang="nb-NO" sz="2000" b="0" dirty="0">
                <a:solidFill>
                  <a:srgbClr val="267F99"/>
                </a:solidFill>
                <a:effectLst/>
                <a:latin typeface="Consolas" panose="020B0609020204030204" pitchFamily="49" charset="0"/>
              </a:rPr>
              <a:t>super</a:t>
            </a:r>
            <a:r>
              <a:rPr lang="nb-NO" sz="2000" b="0" dirty="0">
                <a:solidFill>
                  <a:srgbClr val="000000"/>
                </a:solidFill>
                <a:effectLst/>
                <a:latin typeface="Consolas" panose="020B0609020204030204" pitchFamily="49" charset="0"/>
              </a:rPr>
              <a:t>().</a:t>
            </a:r>
            <a:r>
              <a:rPr lang="nb-NO" sz="2000" b="0" dirty="0">
                <a:solidFill>
                  <a:srgbClr val="795E26"/>
                </a:solidFill>
                <a:effectLst/>
                <a:latin typeface="Consolas" panose="020B0609020204030204" pitchFamily="49" charset="0"/>
              </a:rPr>
              <a:t>__</a:t>
            </a:r>
            <a:r>
              <a:rPr lang="nb-NO" sz="2000" b="0" dirty="0" err="1">
                <a:solidFill>
                  <a:srgbClr val="795E26"/>
                </a:solidFill>
                <a:effectLst/>
                <a:latin typeface="Consolas" panose="020B0609020204030204" pitchFamily="49" charset="0"/>
              </a:rPr>
              <a:t>init</a:t>
            </a:r>
            <a:r>
              <a:rPr lang="nb-NO" sz="2000" b="0" dirty="0">
                <a:solidFill>
                  <a:srgbClr val="795E26"/>
                </a:solidFill>
                <a:effectLst/>
                <a:latin typeface="Consolas" panose="020B0609020204030204" pitchFamily="49" charset="0"/>
              </a:rPr>
              <a:t>__</a:t>
            </a:r>
            <a:r>
              <a:rPr lang="nb-NO" sz="2000" b="0" dirty="0">
                <a:solidFill>
                  <a:srgbClr val="000000"/>
                </a:solidFill>
                <a:effectLst/>
                <a:latin typeface="Consolas" panose="020B0609020204030204" pitchFamily="49" charset="0"/>
              </a:rPr>
              <a:t>(</a:t>
            </a:r>
            <a:r>
              <a:rPr lang="nb-NO" sz="2000" b="0" dirty="0">
                <a:solidFill>
                  <a:srgbClr val="001080"/>
                </a:solidFill>
                <a:effectLst/>
                <a:latin typeface="Consolas" panose="020B0609020204030204" pitchFamily="49" charset="0"/>
              </a:rPr>
              <a:t>sidekant</a:t>
            </a:r>
            <a:r>
              <a:rPr lang="nb-NO" sz="2000" b="0" dirty="0">
                <a:solidFill>
                  <a:srgbClr val="000000"/>
                </a:solidFill>
                <a:effectLst/>
                <a:latin typeface="Consolas" panose="020B0609020204030204" pitchFamily="49" charset="0"/>
              </a:rPr>
              <a:t>, </a:t>
            </a:r>
            <a:r>
              <a:rPr lang="nb-NO" sz="2000" b="0" dirty="0">
                <a:solidFill>
                  <a:srgbClr val="001080"/>
                </a:solidFill>
                <a:effectLst/>
                <a:latin typeface="Consolas" panose="020B0609020204030204" pitchFamily="49" charset="0"/>
              </a:rPr>
              <a:t>sidekant</a:t>
            </a:r>
            <a:r>
              <a:rPr lang="nb-NO" sz="2000" b="0" dirty="0">
                <a:solidFill>
                  <a:srgbClr val="000000"/>
                </a:solidFill>
                <a:effectLst/>
                <a:latin typeface="Consolas" panose="020B0609020204030204" pitchFamily="49" charset="0"/>
              </a:rPr>
              <a:t>)</a:t>
            </a:r>
            <a:endParaRPr lang="nb-NO" sz="2000" dirty="0"/>
          </a:p>
          <a:p>
            <a:endParaRPr lang="nb-NO" sz="2000" dirty="0"/>
          </a:p>
        </p:txBody>
      </p:sp>
    </p:spTree>
    <p:extLst>
      <p:ext uri="{BB962C8B-B14F-4D97-AF65-F5344CB8AC3E}">
        <p14:creationId xmlns:p14="http://schemas.microsoft.com/office/powerpoint/2010/main" val="3215286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B51EC14-6777-81DB-A0C0-F639CAAA8212}"/>
              </a:ext>
            </a:extLst>
          </p:cNvPr>
          <p:cNvSpPr>
            <a:spLocks noGrp="1"/>
          </p:cNvSpPr>
          <p:nvPr>
            <p:ph type="title"/>
          </p:nvPr>
        </p:nvSpPr>
        <p:spPr/>
        <p:txBody>
          <a:bodyPr/>
          <a:lstStyle/>
          <a:p>
            <a:r>
              <a:rPr lang="nb-NO" b="0" i="0" dirty="0">
                <a:solidFill>
                  <a:srgbClr val="000000"/>
                </a:solidFill>
                <a:effectLst/>
                <a:latin typeface="var(--ks-font-tiempos)"/>
              </a:rPr>
              <a:t>Konstruktører og metoder ved arv</a:t>
            </a:r>
            <a:br>
              <a:rPr lang="nb-NO" b="0" i="0" dirty="0">
                <a:solidFill>
                  <a:srgbClr val="000000"/>
                </a:solidFill>
                <a:effectLst/>
                <a:latin typeface="var(--ks-font-tiempos)"/>
              </a:rPr>
            </a:br>
            <a:endParaRPr lang="nb-NO" dirty="0"/>
          </a:p>
        </p:txBody>
      </p:sp>
      <p:sp>
        <p:nvSpPr>
          <p:cNvPr id="3" name="Plassholder for innhold 2">
            <a:extLst>
              <a:ext uri="{FF2B5EF4-FFF2-40B4-BE49-F238E27FC236}">
                <a16:creationId xmlns:a16="http://schemas.microsoft.com/office/drawing/2014/main" id="{A084B458-B503-CCC3-6000-A02F6F1D6511}"/>
              </a:ext>
            </a:extLst>
          </p:cNvPr>
          <p:cNvSpPr>
            <a:spLocks noGrp="1"/>
          </p:cNvSpPr>
          <p:nvPr>
            <p:ph idx="1"/>
          </p:nvPr>
        </p:nvSpPr>
        <p:spPr/>
        <p:txBody>
          <a:bodyPr/>
          <a:lstStyle/>
          <a:p>
            <a:r>
              <a:rPr lang="nb-NO" dirty="0"/>
              <a:t>Ved å bruke super() kan vi bruke metoder fra foreldre objektet</a:t>
            </a:r>
          </a:p>
          <a:p>
            <a:r>
              <a:rPr lang="nb-NO" dirty="0" err="1"/>
              <a:t>F.eks</a:t>
            </a:r>
            <a:r>
              <a:rPr lang="nb-NO" dirty="0"/>
              <a:t> konstruktøren. </a:t>
            </a:r>
          </a:p>
          <a:p>
            <a:r>
              <a:rPr lang="nb-NO" dirty="0"/>
              <a:t>Men vi kan også endre på funksjonalitet til metoder. </a:t>
            </a:r>
          </a:p>
          <a:p>
            <a:pPr lvl="1"/>
            <a:r>
              <a:rPr lang="nb-NO" dirty="0"/>
              <a:t>Da oppretter vi nye versjoner av metodene i arvingen.</a:t>
            </a:r>
          </a:p>
        </p:txBody>
      </p:sp>
    </p:spTree>
    <p:extLst>
      <p:ext uri="{BB962C8B-B14F-4D97-AF65-F5344CB8AC3E}">
        <p14:creationId xmlns:p14="http://schemas.microsoft.com/office/powerpoint/2010/main" val="235488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120453B-BF82-A86F-DB2A-8BB956CEC7BF}"/>
              </a:ext>
            </a:extLst>
          </p:cNvPr>
          <p:cNvSpPr>
            <a:spLocks noGrp="1"/>
          </p:cNvSpPr>
          <p:nvPr>
            <p:ph type="title"/>
          </p:nvPr>
        </p:nvSpPr>
        <p:spPr>
          <a:xfrm>
            <a:off x="838200" y="365125"/>
            <a:ext cx="5676900" cy="1325563"/>
          </a:xfrm>
        </p:spPr>
        <p:txBody>
          <a:bodyPr/>
          <a:lstStyle/>
          <a:p>
            <a:r>
              <a:rPr lang="nb-NO" dirty="0"/>
              <a:t>Klasse for et Rektangel</a:t>
            </a:r>
          </a:p>
        </p:txBody>
      </p:sp>
      <p:sp>
        <p:nvSpPr>
          <p:cNvPr id="5" name="TekstSylinder 4">
            <a:extLst>
              <a:ext uri="{FF2B5EF4-FFF2-40B4-BE49-F238E27FC236}">
                <a16:creationId xmlns:a16="http://schemas.microsoft.com/office/drawing/2014/main" id="{36282166-4509-ECFC-03CB-56564CEABBBB}"/>
              </a:ext>
            </a:extLst>
          </p:cNvPr>
          <p:cNvSpPr txBox="1"/>
          <p:nvPr/>
        </p:nvSpPr>
        <p:spPr>
          <a:xfrm>
            <a:off x="419105" y="1500188"/>
            <a:ext cx="7019920" cy="5909310"/>
          </a:xfrm>
          <a:prstGeom prst="rect">
            <a:avLst/>
          </a:prstGeom>
          <a:noFill/>
        </p:spPr>
        <p:txBody>
          <a:bodyPr wrap="square">
            <a:spAutoFit/>
          </a:bodyPr>
          <a:lstStyle/>
          <a:p>
            <a:r>
              <a:rPr lang="nb-NO" b="0" dirty="0" err="1">
                <a:solidFill>
                  <a:srgbClr val="0000FF"/>
                </a:solidFill>
                <a:effectLst/>
                <a:latin typeface="Consolas" panose="020B0609020204030204" pitchFamily="49" charset="0"/>
              </a:rPr>
              <a:t>class</a:t>
            </a:r>
            <a:r>
              <a:rPr lang="nb-NO" b="0" dirty="0">
                <a:solidFill>
                  <a:srgbClr val="000000"/>
                </a:solidFill>
                <a:effectLst/>
                <a:latin typeface="Consolas" panose="020B0609020204030204" pitchFamily="49" charset="0"/>
              </a:rPr>
              <a:t> </a:t>
            </a:r>
            <a:r>
              <a:rPr lang="nb-NO" b="0" dirty="0">
                <a:solidFill>
                  <a:srgbClr val="267F99"/>
                </a:solidFill>
                <a:effectLst/>
                <a:latin typeface="Consolas" panose="020B0609020204030204" pitchFamily="49" charset="0"/>
              </a:rPr>
              <a:t>Rektangel</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A31515"/>
                </a:solidFill>
                <a:effectLst/>
                <a:latin typeface="Consolas" panose="020B0609020204030204" pitchFamily="49" charset="0"/>
              </a:rPr>
              <a:t>"""Klasse for å representere et rektangel"""</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a:solidFill>
                  <a:srgbClr val="795E26"/>
                </a:solidFill>
                <a:effectLst/>
                <a:latin typeface="Consolas" panose="020B0609020204030204" pitchFamily="49" charset="0"/>
              </a:rPr>
              <a:t>__</a:t>
            </a:r>
            <a:r>
              <a:rPr lang="nb-NO" b="0" dirty="0" err="1">
                <a:solidFill>
                  <a:srgbClr val="795E26"/>
                </a:solidFill>
                <a:effectLst/>
                <a:latin typeface="Consolas" panose="020B0609020204030204" pitchFamily="49" charset="0"/>
              </a:rPr>
              <a:t>init</a:t>
            </a:r>
            <a:r>
              <a:rPr lang="nb-NO" b="0" dirty="0">
                <a:solidFill>
                  <a:srgbClr val="795E26"/>
                </a:solidFill>
                <a:effectLst/>
                <a:latin typeface="Consolas" panose="020B0609020204030204" pitchFamily="49" charset="0"/>
              </a:rPr>
              <a:t>__</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lengde</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bredde</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A31515"/>
                </a:solidFill>
                <a:effectLst/>
                <a:latin typeface="Consolas" panose="020B0609020204030204" pitchFamily="49" charset="0"/>
              </a:rPr>
              <a:t>"""Konstruktør"""</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lengde</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lengde</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bredde</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bredde</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p>
          <a:p>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a:solidFill>
                  <a:srgbClr val="795E26"/>
                </a:solidFill>
                <a:effectLst/>
                <a:latin typeface="Consolas" panose="020B0609020204030204" pitchFamily="49" charset="0"/>
              </a:rPr>
              <a:t>areal</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A31515"/>
                </a:solidFill>
                <a:effectLst/>
                <a:latin typeface="Consolas" panose="020B0609020204030204" pitchFamily="49" charset="0"/>
              </a:rPr>
              <a:t>"""Metode for å beregne areal"""</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AF00DB"/>
                </a:solidFill>
                <a:effectLst/>
                <a:latin typeface="Consolas" panose="020B0609020204030204" pitchFamily="49" charset="0"/>
              </a:rPr>
              <a:t>return</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lengde</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bredde</a:t>
            </a:r>
            <a:endParaRPr lang="nb-NO" b="0" dirty="0">
              <a:solidFill>
                <a:srgbClr val="001080"/>
              </a:solidFill>
              <a:effectLst/>
              <a:latin typeface="Consolas" panose="020B0609020204030204" pitchFamily="49" charset="0"/>
            </a:endParaRPr>
          </a:p>
          <a:p>
            <a:endParaRPr lang="nb-NO" dirty="0">
              <a:solidFill>
                <a:srgbClr val="001080"/>
              </a:solidFill>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a:solidFill>
                  <a:srgbClr val="795E26"/>
                </a:solidFill>
                <a:effectLst/>
                <a:latin typeface="Consolas" panose="020B0609020204030204" pitchFamily="49" charset="0"/>
              </a:rPr>
              <a:t>info</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A31515"/>
                </a:solidFill>
                <a:effectLst/>
                <a:latin typeface="Consolas" panose="020B0609020204030204" pitchFamily="49" charset="0"/>
              </a:rPr>
              <a:t>"""Metode som skriver ut informasjon om rektangelet"""</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795E26"/>
                </a:solidFill>
                <a:effectLst/>
                <a:latin typeface="Consolas" panose="020B0609020204030204" pitchFamily="49" charset="0"/>
              </a:rPr>
              <a:t>print</a:t>
            </a:r>
            <a:r>
              <a:rPr lang="nb-NO" b="0" dirty="0">
                <a:solidFill>
                  <a:srgbClr val="000000"/>
                </a:solidFill>
                <a:effectLst/>
                <a:latin typeface="Consolas" panose="020B0609020204030204" pitchFamily="49" charset="0"/>
              </a:rPr>
              <a:t>(</a:t>
            </a:r>
            <a:r>
              <a:rPr lang="nb-NO" b="0" dirty="0">
                <a:solidFill>
                  <a:srgbClr val="0000FF"/>
                </a:solidFill>
                <a:effectLst/>
                <a:latin typeface="Consolas" panose="020B0609020204030204" pitchFamily="49" charset="0"/>
              </a:rPr>
              <a:t>f</a:t>
            </a:r>
            <a:r>
              <a:rPr lang="nb-NO" b="0" dirty="0">
                <a:solidFill>
                  <a:srgbClr val="A31515"/>
                </a:solidFill>
                <a:effectLst/>
                <a:latin typeface="Consolas" panose="020B0609020204030204" pitchFamily="49" charset="0"/>
              </a:rPr>
              <a:t>" Lengde:</a:t>
            </a:r>
            <a:r>
              <a:rPr lang="nb-NO" b="0" dirty="0">
                <a:solidFill>
                  <a:srgbClr val="0000FF"/>
                </a:solidFill>
                <a:effectLst/>
                <a:latin typeface="Consolas" panose="020B0609020204030204" pitchFamily="49" charset="0"/>
              </a:rPr>
              <a:t>{</a:t>
            </a:r>
            <a:r>
              <a:rPr lang="nb-NO" b="0" dirty="0">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lengde</a:t>
            </a:r>
            <a:r>
              <a:rPr lang="nb-NO" b="0" dirty="0">
                <a:solidFill>
                  <a:srgbClr val="0000FF"/>
                </a:solidFill>
                <a:effectLst/>
                <a:latin typeface="Consolas" panose="020B0609020204030204" pitchFamily="49" charset="0"/>
              </a:rPr>
              <a:t>:.2f}</a:t>
            </a:r>
            <a:r>
              <a:rPr lang="nb-NO" b="0" dirty="0">
                <a:solidFill>
                  <a:srgbClr val="A31515"/>
                </a:solidFill>
                <a:effectLst/>
                <a:latin typeface="Consolas" panose="020B0609020204030204" pitchFamily="49" charset="0"/>
              </a:rPr>
              <a:t>,</a:t>
            </a:r>
          </a:p>
          <a:p>
            <a:r>
              <a:rPr lang="nb-NO" b="0" dirty="0">
                <a:solidFill>
                  <a:srgbClr val="A31515"/>
                </a:solidFill>
                <a:effectLst/>
                <a:latin typeface="Consolas" panose="020B0609020204030204" pitchFamily="49" charset="0"/>
              </a:rPr>
              <a:t>Bredde: </a:t>
            </a:r>
            <a:r>
              <a:rPr lang="nb-NO" b="0" dirty="0">
                <a:solidFill>
                  <a:srgbClr val="0000FF"/>
                </a:solidFill>
                <a:effectLst/>
                <a:latin typeface="Consolas" panose="020B0609020204030204" pitchFamily="49" charset="0"/>
              </a:rPr>
              <a:t>{</a:t>
            </a:r>
            <a:r>
              <a:rPr lang="nb-NO" b="0" dirty="0">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bredde</a:t>
            </a:r>
            <a:r>
              <a:rPr lang="nb-NO" b="0" dirty="0">
                <a:solidFill>
                  <a:srgbClr val="0000FF"/>
                </a:solidFill>
                <a:effectLst/>
                <a:latin typeface="Consolas" panose="020B0609020204030204" pitchFamily="49" charset="0"/>
              </a:rPr>
              <a:t>:.2f}</a:t>
            </a:r>
            <a:r>
              <a:rPr lang="nb-NO" b="0" dirty="0">
                <a:solidFill>
                  <a:srgbClr val="A31515"/>
                </a:solidFill>
                <a:effectLst/>
                <a:latin typeface="Consolas" panose="020B0609020204030204" pitchFamily="49" charset="0"/>
              </a:rPr>
              <a:t>,</a:t>
            </a:r>
          </a:p>
          <a:p>
            <a:r>
              <a:rPr lang="nb-NO" b="0" dirty="0">
                <a:solidFill>
                  <a:srgbClr val="A31515"/>
                </a:solidFill>
                <a:effectLst/>
                <a:latin typeface="Consolas" panose="020B0609020204030204" pitchFamily="49" charset="0"/>
              </a:rPr>
              <a:t>Areal: </a:t>
            </a:r>
            <a:r>
              <a:rPr lang="nb-NO" b="0" dirty="0">
                <a:solidFill>
                  <a:srgbClr val="0000FF"/>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areal</a:t>
            </a:r>
            <a:r>
              <a:rPr lang="nb-NO" b="0" dirty="0">
                <a:solidFill>
                  <a:srgbClr val="000000"/>
                </a:solidFill>
                <a:effectLst/>
                <a:latin typeface="Consolas" panose="020B0609020204030204" pitchFamily="49" charset="0"/>
              </a:rPr>
              <a:t>()</a:t>
            </a:r>
            <a:r>
              <a:rPr lang="nb-NO" b="0" dirty="0">
                <a:solidFill>
                  <a:srgbClr val="0000FF"/>
                </a:solidFill>
                <a:effectLst/>
                <a:latin typeface="Consolas" panose="020B0609020204030204" pitchFamily="49" charset="0"/>
              </a:rPr>
              <a:t>:.2f}</a:t>
            </a:r>
            <a:r>
              <a:rPr lang="nb-NO" b="0" dirty="0">
                <a:solidFill>
                  <a:srgbClr val="A31515"/>
                </a:solidFill>
                <a:effectLst/>
                <a:latin typeface="Consolas" panose="020B0609020204030204" pitchFamily="49" charset="0"/>
              </a:rPr>
              <a:t>,</a:t>
            </a:r>
          </a:p>
          <a:p>
            <a:r>
              <a:rPr lang="nb-NO" b="0" dirty="0">
                <a:solidFill>
                  <a:srgbClr val="A31515"/>
                </a:solidFill>
                <a:effectLst/>
                <a:latin typeface="Consolas" panose="020B0609020204030204" pitchFamily="49" charset="0"/>
              </a:rPr>
              <a:t>Type: </a:t>
            </a:r>
            <a:r>
              <a:rPr lang="nb-NO" b="0" dirty="0">
                <a:solidFill>
                  <a:srgbClr val="0000FF"/>
                </a:solidFill>
                <a:effectLst/>
                <a:latin typeface="Consolas" panose="020B0609020204030204" pitchFamily="49" charset="0"/>
              </a:rPr>
              <a:t>{</a:t>
            </a:r>
            <a:r>
              <a:rPr lang="nb-NO" b="0" dirty="0">
                <a:solidFill>
                  <a:srgbClr val="267F99"/>
                </a:solidFill>
                <a:effectLst/>
                <a:latin typeface="Consolas" panose="020B0609020204030204" pitchFamily="49" charset="0"/>
              </a:rPr>
              <a:t>type</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r>
              <a:rPr lang="nb-NO" b="0" dirty="0">
                <a:solidFill>
                  <a:srgbClr val="0000FF"/>
                </a:solidFill>
                <a:effectLst/>
                <a:latin typeface="Consolas" panose="020B0609020204030204" pitchFamily="49" charset="0"/>
              </a:rPr>
              <a:t>}</a:t>
            </a:r>
            <a:r>
              <a:rPr lang="nb-NO" b="0" dirty="0">
                <a:solidFill>
                  <a:srgbClr val="A31515"/>
                </a:solidFill>
                <a:effectLst/>
                <a:latin typeface="Consolas" panose="020B0609020204030204" pitchFamily="49" charset="0"/>
              </a:rPr>
              <a:t>"</a:t>
            </a:r>
            <a:r>
              <a:rPr lang="nb-NO" b="0" dirty="0">
                <a:solidFill>
                  <a:srgbClr val="000000"/>
                </a:solidFill>
                <a:effectLst/>
                <a:latin typeface="Consolas" panose="020B0609020204030204" pitchFamily="49" charset="0"/>
              </a:rPr>
              <a:t>)</a:t>
            </a:r>
          </a:p>
          <a:p>
            <a:br>
              <a:rPr lang="nb-NO" b="0" dirty="0">
                <a:solidFill>
                  <a:srgbClr val="000000"/>
                </a:solidFill>
                <a:effectLst/>
                <a:latin typeface="Consolas" panose="020B0609020204030204" pitchFamily="49" charset="0"/>
              </a:rPr>
            </a:br>
            <a:endParaRPr lang="nb-NO" b="0" dirty="0">
              <a:solidFill>
                <a:srgbClr val="000000"/>
              </a:solidFill>
              <a:effectLst/>
              <a:latin typeface="Consolas" panose="020B0609020204030204" pitchFamily="49" charset="0"/>
            </a:endParaRPr>
          </a:p>
          <a:p>
            <a:endParaRPr lang="nb-NO" b="0" dirty="0">
              <a:solidFill>
                <a:srgbClr val="000000"/>
              </a:solidFill>
              <a:effectLst/>
              <a:latin typeface="Consolas" panose="020B0609020204030204" pitchFamily="49" charset="0"/>
            </a:endParaRPr>
          </a:p>
        </p:txBody>
      </p:sp>
      <p:sp>
        <p:nvSpPr>
          <p:cNvPr id="6" name="Tittel 1">
            <a:extLst>
              <a:ext uri="{FF2B5EF4-FFF2-40B4-BE49-F238E27FC236}">
                <a16:creationId xmlns:a16="http://schemas.microsoft.com/office/drawing/2014/main" id="{1FED8C74-FB82-89C6-BA33-B983C5C62301}"/>
              </a:ext>
            </a:extLst>
          </p:cNvPr>
          <p:cNvSpPr txBox="1">
            <a:spLocks/>
          </p:cNvSpPr>
          <p:nvPr/>
        </p:nvSpPr>
        <p:spPr>
          <a:xfrm>
            <a:off x="7743825" y="365125"/>
            <a:ext cx="41529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dirty="0"/>
              <a:t>Klasse for et kvadrat</a:t>
            </a:r>
          </a:p>
        </p:txBody>
      </p:sp>
      <p:sp>
        <p:nvSpPr>
          <p:cNvPr id="8" name="TekstSylinder 7">
            <a:extLst>
              <a:ext uri="{FF2B5EF4-FFF2-40B4-BE49-F238E27FC236}">
                <a16:creationId xmlns:a16="http://schemas.microsoft.com/office/drawing/2014/main" id="{F7775406-FF5E-2E45-9901-D5303D427D81}"/>
              </a:ext>
            </a:extLst>
          </p:cNvPr>
          <p:cNvSpPr txBox="1"/>
          <p:nvPr/>
        </p:nvSpPr>
        <p:spPr>
          <a:xfrm>
            <a:off x="7743824" y="1850589"/>
            <a:ext cx="4695825" cy="1754326"/>
          </a:xfrm>
          <a:prstGeom prst="rect">
            <a:avLst/>
          </a:prstGeom>
          <a:noFill/>
        </p:spPr>
        <p:txBody>
          <a:bodyPr wrap="square">
            <a:spAutoFit/>
          </a:bodyPr>
          <a:lstStyle/>
          <a:p>
            <a:r>
              <a:rPr lang="nb-NO" b="0" dirty="0" err="1">
                <a:solidFill>
                  <a:srgbClr val="0000FF"/>
                </a:solidFill>
                <a:effectLst/>
                <a:latin typeface="Consolas" panose="020B0609020204030204" pitchFamily="49" charset="0"/>
              </a:rPr>
              <a:t>class</a:t>
            </a:r>
            <a:r>
              <a:rPr lang="nb-NO" b="0" dirty="0">
                <a:solidFill>
                  <a:srgbClr val="000000"/>
                </a:solidFill>
                <a:effectLst/>
                <a:latin typeface="Consolas" panose="020B0609020204030204" pitchFamily="49" charset="0"/>
              </a:rPr>
              <a:t> </a:t>
            </a:r>
            <a:r>
              <a:rPr lang="nb-NO" b="0" dirty="0">
                <a:solidFill>
                  <a:srgbClr val="267F99"/>
                </a:solidFill>
                <a:effectLst/>
                <a:latin typeface="Consolas" panose="020B0609020204030204" pitchFamily="49" charset="0"/>
              </a:rPr>
              <a:t>Kvadrat</a:t>
            </a:r>
            <a:r>
              <a:rPr lang="nb-NO" b="0" dirty="0">
                <a:solidFill>
                  <a:srgbClr val="000000"/>
                </a:solidFill>
                <a:effectLst/>
                <a:latin typeface="Consolas" panose="020B0609020204030204" pitchFamily="49" charset="0"/>
              </a:rPr>
              <a:t>(</a:t>
            </a:r>
            <a:r>
              <a:rPr lang="nb-NO" b="0" dirty="0">
                <a:solidFill>
                  <a:srgbClr val="267F99"/>
                </a:solidFill>
                <a:effectLst/>
                <a:latin typeface="Consolas" panose="020B0609020204030204" pitchFamily="49" charset="0"/>
              </a:rPr>
              <a:t>Rektangel</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A31515"/>
                </a:solidFill>
                <a:effectLst/>
                <a:latin typeface="Consolas" panose="020B0609020204030204" pitchFamily="49" charset="0"/>
              </a:rPr>
              <a:t>"""Klasse for å representere et kvadrat"""</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a:solidFill>
                  <a:srgbClr val="795E26"/>
                </a:solidFill>
                <a:effectLst/>
                <a:latin typeface="Consolas" panose="020B0609020204030204" pitchFamily="49" charset="0"/>
              </a:rPr>
              <a:t>__</a:t>
            </a:r>
            <a:r>
              <a:rPr lang="nb-NO" b="0" dirty="0" err="1">
                <a:solidFill>
                  <a:srgbClr val="795E26"/>
                </a:solidFill>
                <a:effectLst/>
                <a:latin typeface="Consolas" panose="020B0609020204030204" pitchFamily="49" charset="0"/>
              </a:rPr>
              <a:t>init</a:t>
            </a:r>
            <a:r>
              <a:rPr lang="nb-NO" b="0" dirty="0">
                <a:solidFill>
                  <a:srgbClr val="795E26"/>
                </a:solidFill>
                <a:effectLst/>
                <a:latin typeface="Consolas" panose="020B0609020204030204" pitchFamily="49" charset="0"/>
              </a:rPr>
              <a:t>__</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sidekant</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267F99"/>
                </a:solidFill>
                <a:effectLst/>
                <a:latin typeface="Consolas" panose="020B0609020204030204" pitchFamily="49" charset="0"/>
              </a:rPr>
              <a:t>super</a:t>
            </a:r>
            <a:r>
              <a:rPr lang="nb-NO" b="0" dirty="0">
                <a:solidFill>
                  <a:srgbClr val="000000"/>
                </a:solidFill>
                <a:effectLst/>
                <a:latin typeface="Consolas" panose="020B0609020204030204" pitchFamily="49" charset="0"/>
              </a:rPr>
              <a:t>().</a:t>
            </a:r>
            <a:r>
              <a:rPr lang="nb-NO" b="0" dirty="0">
                <a:solidFill>
                  <a:srgbClr val="795E26"/>
                </a:solidFill>
                <a:effectLst/>
                <a:latin typeface="Consolas" panose="020B0609020204030204" pitchFamily="49" charset="0"/>
              </a:rPr>
              <a:t>__</a:t>
            </a:r>
            <a:r>
              <a:rPr lang="nb-NO" b="0" dirty="0" err="1">
                <a:solidFill>
                  <a:srgbClr val="795E26"/>
                </a:solidFill>
                <a:effectLst/>
                <a:latin typeface="Consolas" panose="020B0609020204030204" pitchFamily="49" charset="0"/>
              </a:rPr>
              <a:t>init</a:t>
            </a:r>
            <a:r>
              <a:rPr lang="nb-NO" b="0" dirty="0">
                <a:solidFill>
                  <a:srgbClr val="795E26"/>
                </a:solidFill>
                <a:effectLst/>
                <a:latin typeface="Consolas" panose="020B0609020204030204" pitchFamily="49" charset="0"/>
              </a:rPr>
              <a:t>__</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sidekant</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sidekant</a:t>
            </a:r>
            <a:r>
              <a:rPr lang="nb-NO" b="0" dirty="0">
                <a:solidFill>
                  <a:srgbClr val="000000"/>
                </a:solidFill>
                <a:effectLst/>
                <a:latin typeface="Consolas" panose="020B0609020204030204" pitchFamily="49" charset="0"/>
              </a:rPr>
              <a:t>)</a:t>
            </a:r>
          </a:p>
        </p:txBody>
      </p:sp>
      <p:cxnSp>
        <p:nvCxnSpPr>
          <p:cNvPr id="10" name="Rett linje 9">
            <a:extLst>
              <a:ext uri="{FF2B5EF4-FFF2-40B4-BE49-F238E27FC236}">
                <a16:creationId xmlns:a16="http://schemas.microsoft.com/office/drawing/2014/main" id="{7BEA23B2-D384-89DF-E118-E85E9A2997E6}"/>
              </a:ext>
            </a:extLst>
          </p:cNvPr>
          <p:cNvCxnSpPr/>
          <p:nvPr/>
        </p:nvCxnSpPr>
        <p:spPr>
          <a:xfrm>
            <a:off x="7439025" y="209550"/>
            <a:ext cx="0" cy="6238875"/>
          </a:xfrm>
          <a:prstGeom prst="line">
            <a:avLst/>
          </a:prstGeom>
        </p:spPr>
        <p:style>
          <a:lnRef idx="1">
            <a:schemeClr val="accent1"/>
          </a:lnRef>
          <a:fillRef idx="0">
            <a:schemeClr val="accent1"/>
          </a:fillRef>
          <a:effectRef idx="0">
            <a:schemeClr val="accent1"/>
          </a:effectRef>
          <a:fontRef idx="minor">
            <a:schemeClr val="tx1"/>
          </a:fontRef>
        </p:style>
      </p:cxnSp>
      <p:sp>
        <p:nvSpPr>
          <p:cNvPr id="7" name="TekstSylinder 6">
            <a:extLst>
              <a:ext uri="{FF2B5EF4-FFF2-40B4-BE49-F238E27FC236}">
                <a16:creationId xmlns:a16="http://schemas.microsoft.com/office/drawing/2014/main" id="{502374F3-6585-D725-AB01-D4C853D9B339}"/>
              </a:ext>
            </a:extLst>
          </p:cNvPr>
          <p:cNvSpPr txBox="1"/>
          <p:nvPr/>
        </p:nvSpPr>
        <p:spPr>
          <a:xfrm>
            <a:off x="7891463" y="4316343"/>
            <a:ext cx="3881432" cy="1754326"/>
          </a:xfrm>
          <a:prstGeom prst="rect">
            <a:avLst/>
          </a:prstGeom>
          <a:solidFill>
            <a:schemeClr val="accent2">
              <a:lumMod val="20000"/>
              <a:lumOff val="80000"/>
            </a:schemeClr>
          </a:solidFill>
        </p:spPr>
        <p:txBody>
          <a:bodyPr wrap="square">
            <a:spAutoFit/>
          </a:bodyPr>
          <a:lstStyle/>
          <a:p>
            <a:r>
              <a:rPr lang="nb-NO" b="0" dirty="0">
                <a:solidFill>
                  <a:srgbClr val="008000"/>
                </a:solidFill>
                <a:effectLst/>
                <a:latin typeface="Consolas" panose="020B0609020204030204" pitchFamily="49" charset="0"/>
              </a:rPr>
              <a:t>#Hva skjer her?  - Diskuter!</a:t>
            </a:r>
            <a:endParaRPr lang="nb-NO" b="0" dirty="0">
              <a:solidFill>
                <a:srgbClr val="001080"/>
              </a:solidFill>
              <a:effectLst/>
              <a:latin typeface="Consolas" panose="020B0609020204030204" pitchFamily="49" charset="0"/>
            </a:endParaRPr>
          </a:p>
          <a:p>
            <a:r>
              <a:rPr lang="nb-NO" b="0" dirty="0">
                <a:solidFill>
                  <a:srgbClr val="001080"/>
                </a:solidFill>
                <a:effectLst/>
                <a:latin typeface="Consolas" panose="020B0609020204030204" pitchFamily="49" charset="0"/>
              </a:rPr>
              <a:t>kvadrat1</a:t>
            </a:r>
            <a:r>
              <a:rPr lang="nb-NO" b="0" dirty="0">
                <a:solidFill>
                  <a:srgbClr val="000000"/>
                </a:solidFill>
                <a:effectLst/>
                <a:latin typeface="Consolas" panose="020B0609020204030204" pitchFamily="49" charset="0"/>
              </a:rPr>
              <a:t> = </a:t>
            </a:r>
            <a:r>
              <a:rPr lang="nb-NO" b="0" dirty="0">
                <a:solidFill>
                  <a:srgbClr val="267F99"/>
                </a:solidFill>
                <a:effectLst/>
                <a:latin typeface="Consolas" panose="020B0609020204030204" pitchFamily="49" charset="0"/>
              </a:rPr>
              <a:t>Kvadrat</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2</a:t>
            </a:r>
            <a:r>
              <a:rPr lang="nb-NO" b="0" dirty="0">
                <a:solidFill>
                  <a:srgbClr val="000000"/>
                </a:solidFill>
                <a:effectLst/>
                <a:latin typeface="Consolas" panose="020B0609020204030204" pitchFamily="49" charset="0"/>
              </a:rPr>
              <a:t>)</a:t>
            </a:r>
          </a:p>
          <a:p>
            <a:r>
              <a:rPr lang="nb-NO" b="0" dirty="0">
                <a:solidFill>
                  <a:srgbClr val="001080"/>
                </a:solidFill>
                <a:effectLst/>
                <a:latin typeface="Consolas" panose="020B0609020204030204" pitchFamily="49" charset="0"/>
              </a:rPr>
              <a:t>rektangel1</a:t>
            </a:r>
            <a:r>
              <a:rPr lang="nb-NO" b="0" dirty="0">
                <a:solidFill>
                  <a:srgbClr val="000000"/>
                </a:solidFill>
                <a:effectLst/>
                <a:latin typeface="Consolas" panose="020B0609020204030204" pitchFamily="49" charset="0"/>
              </a:rPr>
              <a:t> = </a:t>
            </a:r>
            <a:r>
              <a:rPr lang="nb-NO" b="0" dirty="0">
                <a:solidFill>
                  <a:srgbClr val="267F99"/>
                </a:solidFill>
                <a:effectLst/>
                <a:latin typeface="Consolas" panose="020B0609020204030204" pitchFamily="49" charset="0"/>
              </a:rPr>
              <a:t>Rektangel</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2</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3</a:t>
            </a:r>
            <a:r>
              <a:rPr lang="nb-NO" b="0" dirty="0">
                <a:solidFill>
                  <a:srgbClr val="000000"/>
                </a:solidFill>
                <a:effectLst/>
                <a:latin typeface="Consolas" panose="020B0609020204030204" pitchFamily="49" charset="0"/>
              </a:rPr>
              <a:t>)</a:t>
            </a:r>
          </a:p>
          <a:p>
            <a:br>
              <a:rPr lang="nb-NO" b="0" dirty="0">
                <a:solidFill>
                  <a:srgbClr val="000000"/>
                </a:solidFill>
                <a:effectLst/>
                <a:latin typeface="Consolas" panose="020B0609020204030204" pitchFamily="49" charset="0"/>
              </a:rPr>
            </a:br>
            <a:r>
              <a:rPr lang="nb-NO" b="0" dirty="0">
                <a:solidFill>
                  <a:srgbClr val="001080"/>
                </a:solidFill>
                <a:effectLst/>
                <a:latin typeface="Consolas" panose="020B0609020204030204" pitchFamily="49" charset="0"/>
              </a:rPr>
              <a:t>rektangel1</a:t>
            </a:r>
            <a:r>
              <a:rPr lang="nb-NO" b="0" dirty="0">
                <a:solidFill>
                  <a:srgbClr val="000000"/>
                </a:solidFill>
                <a:effectLst/>
                <a:latin typeface="Consolas" panose="020B0609020204030204" pitchFamily="49" charset="0"/>
              </a:rPr>
              <a:t>.</a:t>
            </a:r>
            <a:r>
              <a:rPr lang="nb-NO" b="0" dirty="0">
                <a:solidFill>
                  <a:srgbClr val="795E26"/>
                </a:solidFill>
                <a:effectLst/>
                <a:latin typeface="Consolas" panose="020B0609020204030204" pitchFamily="49" charset="0"/>
              </a:rPr>
              <a:t>info</a:t>
            </a:r>
            <a:r>
              <a:rPr lang="nb-NO" b="0" dirty="0">
                <a:solidFill>
                  <a:srgbClr val="000000"/>
                </a:solidFill>
                <a:effectLst/>
                <a:latin typeface="Consolas" panose="020B0609020204030204" pitchFamily="49" charset="0"/>
              </a:rPr>
              <a:t>()</a:t>
            </a:r>
          </a:p>
          <a:p>
            <a:r>
              <a:rPr lang="nb-NO" b="0" dirty="0">
                <a:solidFill>
                  <a:srgbClr val="001080"/>
                </a:solidFill>
                <a:effectLst/>
                <a:latin typeface="Consolas" panose="020B0609020204030204" pitchFamily="49" charset="0"/>
              </a:rPr>
              <a:t>kvadrat1</a:t>
            </a:r>
            <a:r>
              <a:rPr lang="nb-NO" b="0" dirty="0">
                <a:solidFill>
                  <a:srgbClr val="000000"/>
                </a:solidFill>
                <a:effectLst/>
                <a:latin typeface="Consolas" panose="020B0609020204030204" pitchFamily="49" charset="0"/>
              </a:rPr>
              <a:t>.</a:t>
            </a:r>
            <a:r>
              <a:rPr lang="nb-NO" b="0" dirty="0">
                <a:solidFill>
                  <a:srgbClr val="795E26"/>
                </a:solidFill>
                <a:effectLst/>
                <a:latin typeface="Consolas" panose="020B0609020204030204" pitchFamily="49" charset="0"/>
              </a:rPr>
              <a:t>info</a:t>
            </a:r>
            <a:r>
              <a:rPr lang="nb-NO"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492163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120453B-BF82-A86F-DB2A-8BB956CEC7BF}"/>
              </a:ext>
            </a:extLst>
          </p:cNvPr>
          <p:cNvSpPr>
            <a:spLocks noGrp="1"/>
          </p:cNvSpPr>
          <p:nvPr>
            <p:ph type="title"/>
          </p:nvPr>
        </p:nvSpPr>
        <p:spPr>
          <a:xfrm>
            <a:off x="838200" y="365125"/>
            <a:ext cx="5676900" cy="1325563"/>
          </a:xfrm>
        </p:spPr>
        <p:txBody>
          <a:bodyPr/>
          <a:lstStyle/>
          <a:p>
            <a:r>
              <a:rPr lang="nb-NO" dirty="0"/>
              <a:t>Klasse for et Rektangel</a:t>
            </a:r>
          </a:p>
        </p:txBody>
      </p:sp>
      <p:sp>
        <p:nvSpPr>
          <p:cNvPr id="5" name="TekstSylinder 4">
            <a:extLst>
              <a:ext uri="{FF2B5EF4-FFF2-40B4-BE49-F238E27FC236}">
                <a16:creationId xmlns:a16="http://schemas.microsoft.com/office/drawing/2014/main" id="{36282166-4509-ECFC-03CB-56564CEABBBB}"/>
              </a:ext>
            </a:extLst>
          </p:cNvPr>
          <p:cNvSpPr txBox="1"/>
          <p:nvPr/>
        </p:nvSpPr>
        <p:spPr>
          <a:xfrm>
            <a:off x="419105" y="1500188"/>
            <a:ext cx="7019920" cy="5909310"/>
          </a:xfrm>
          <a:prstGeom prst="rect">
            <a:avLst/>
          </a:prstGeom>
          <a:noFill/>
        </p:spPr>
        <p:txBody>
          <a:bodyPr wrap="square">
            <a:spAutoFit/>
          </a:bodyPr>
          <a:lstStyle/>
          <a:p>
            <a:r>
              <a:rPr lang="nb-NO" b="0" dirty="0" err="1">
                <a:solidFill>
                  <a:srgbClr val="0000FF"/>
                </a:solidFill>
                <a:effectLst/>
                <a:latin typeface="Consolas" panose="020B0609020204030204" pitchFamily="49" charset="0"/>
              </a:rPr>
              <a:t>class</a:t>
            </a:r>
            <a:r>
              <a:rPr lang="nb-NO" b="0" dirty="0">
                <a:solidFill>
                  <a:srgbClr val="000000"/>
                </a:solidFill>
                <a:effectLst/>
                <a:latin typeface="Consolas" panose="020B0609020204030204" pitchFamily="49" charset="0"/>
              </a:rPr>
              <a:t> </a:t>
            </a:r>
            <a:r>
              <a:rPr lang="nb-NO" b="0" dirty="0">
                <a:solidFill>
                  <a:srgbClr val="267F99"/>
                </a:solidFill>
                <a:effectLst/>
                <a:latin typeface="Consolas" panose="020B0609020204030204" pitchFamily="49" charset="0"/>
              </a:rPr>
              <a:t>Rektangel</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A31515"/>
                </a:solidFill>
                <a:effectLst/>
                <a:latin typeface="Consolas" panose="020B0609020204030204" pitchFamily="49" charset="0"/>
              </a:rPr>
              <a:t>"""Klasse for å representere et rektangel"""</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a:solidFill>
                  <a:srgbClr val="795E26"/>
                </a:solidFill>
                <a:effectLst/>
                <a:latin typeface="Consolas" panose="020B0609020204030204" pitchFamily="49" charset="0"/>
              </a:rPr>
              <a:t>__</a:t>
            </a:r>
            <a:r>
              <a:rPr lang="nb-NO" b="0" dirty="0" err="1">
                <a:solidFill>
                  <a:srgbClr val="795E26"/>
                </a:solidFill>
                <a:effectLst/>
                <a:latin typeface="Consolas" panose="020B0609020204030204" pitchFamily="49" charset="0"/>
              </a:rPr>
              <a:t>init</a:t>
            </a:r>
            <a:r>
              <a:rPr lang="nb-NO" b="0" dirty="0">
                <a:solidFill>
                  <a:srgbClr val="795E26"/>
                </a:solidFill>
                <a:effectLst/>
                <a:latin typeface="Consolas" panose="020B0609020204030204" pitchFamily="49" charset="0"/>
              </a:rPr>
              <a:t>__</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lengde</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bredde</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A31515"/>
                </a:solidFill>
                <a:effectLst/>
                <a:latin typeface="Consolas" panose="020B0609020204030204" pitchFamily="49" charset="0"/>
              </a:rPr>
              <a:t>"""Konstruktør"""</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lengde</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lengde</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bredde</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bredde</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p>
          <a:p>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a:solidFill>
                  <a:srgbClr val="795E26"/>
                </a:solidFill>
                <a:effectLst/>
                <a:latin typeface="Consolas" panose="020B0609020204030204" pitchFamily="49" charset="0"/>
              </a:rPr>
              <a:t>areal</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A31515"/>
                </a:solidFill>
                <a:effectLst/>
                <a:latin typeface="Consolas" panose="020B0609020204030204" pitchFamily="49" charset="0"/>
              </a:rPr>
              <a:t>"""Metode for å beregne areal"""</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AF00DB"/>
                </a:solidFill>
                <a:effectLst/>
                <a:latin typeface="Consolas" panose="020B0609020204030204" pitchFamily="49" charset="0"/>
              </a:rPr>
              <a:t>return</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lengde</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bredde</a:t>
            </a:r>
            <a:endParaRPr lang="nb-NO" b="0" dirty="0">
              <a:solidFill>
                <a:srgbClr val="001080"/>
              </a:solidFill>
              <a:effectLst/>
              <a:latin typeface="Consolas" panose="020B0609020204030204" pitchFamily="49" charset="0"/>
            </a:endParaRPr>
          </a:p>
          <a:p>
            <a:endParaRPr lang="nb-NO" dirty="0">
              <a:solidFill>
                <a:srgbClr val="001080"/>
              </a:solidFill>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a:solidFill>
                  <a:srgbClr val="795E26"/>
                </a:solidFill>
                <a:effectLst/>
                <a:latin typeface="Consolas" panose="020B0609020204030204" pitchFamily="49" charset="0"/>
              </a:rPr>
              <a:t>info</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A31515"/>
                </a:solidFill>
                <a:effectLst/>
                <a:latin typeface="Consolas" panose="020B0609020204030204" pitchFamily="49" charset="0"/>
              </a:rPr>
              <a:t>"""Metode som skriver ut informasjon om rektangelet"""</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795E26"/>
                </a:solidFill>
                <a:effectLst/>
                <a:latin typeface="Consolas" panose="020B0609020204030204" pitchFamily="49" charset="0"/>
              </a:rPr>
              <a:t>print</a:t>
            </a:r>
            <a:r>
              <a:rPr lang="nb-NO" b="0" dirty="0">
                <a:solidFill>
                  <a:srgbClr val="000000"/>
                </a:solidFill>
                <a:effectLst/>
                <a:latin typeface="Consolas" panose="020B0609020204030204" pitchFamily="49" charset="0"/>
              </a:rPr>
              <a:t>(</a:t>
            </a:r>
            <a:r>
              <a:rPr lang="nb-NO" b="0" dirty="0">
                <a:solidFill>
                  <a:srgbClr val="0000FF"/>
                </a:solidFill>
                <a:effectLst/>
                <a:latin typeface="Consolas" panose="020B0609020204030204" pitchFamily="49" charset="0"/>
              </a:rPr>
              <a:t>f</a:t>
            </a:r>
            <a:r>
              <a:rPr lang="nb-NO" b="0" dirty="0">
                <a:solidFill>
                  <a:srgbClr val="A31515"/>
                </a:solidFill>
                <a:effectLst/>
                <a:latin typeface="Consolas" panose="020B0609020204030204" pitchFamily="49" charset="0"/>
              </a:rPr>
              <a:t>" Lengde:</a:t>
            </a:r>
            <a:r>
              <a:rPr lang="nb-NO" b="0" dirty="0">
                <a:solidFill>
                  <a:srgbClr val="0000FF"/>
                </a:solidFill>
                <a:effectLst/>
                <a:latin typeface="Consolas" panose="020B0609020204030204" pitchFamily="49" charset="0"/>
              </a:rPr>
              <a:t>{</a:t>
            </a:r>
            <a:r>
              <a:rPr lang="nb-NO" b="0" dirty="0">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lengde</a:t>
            </a:r>
            <a:r>
              <a:rPr lang="nb-NO" b="0" dirty="0">
                <a:solidFill>
                  <a:srgbClr val="0000FF"/>
                </a:solidFill>
                <a:effectLst/>
                <a:latin typeface="Consolas" panose="020B0609020204030204" pitchFamily="49" charset="0"/>
              </a:rPr>
              <a:t>:.2f}</a:t>
            </a:r>
            <a:r>
              <a:rPr lang="nb-NO" b="0" dirty="0">
                <a:solidFill>
                  <a:srgbClr val="A31515"/>
                </a:solidFill>
                <a:effectLst/>
                <a:latin typeface="Consolas" panose="020B0609020204030204" pitchFamily="49" charset="0"/>
              </a:rPr>
              <a:t>,</a:t>
            </a:r>
          </a:p>
          <a:p>
            <a:r>
              <a:rPr lang="nb-NO" b="0" dirty="0">
                <a:solidFill>
                  <a:srgbClr val="A31515"/>
                </a:solidFill>
                <a:effectLst/>
                <a:latin typeface="Consolas" panose="020B0609020204030204" pitchFamily="49" charset="0"/>
              </a:rPr>
              <a:t>Bredde: </a:t>
            </a:r>
            <a:r>
              <a:rPr lang="nb-NO" b="0" dirty="0">
                <a:solidFill>
                  <a:srgbClr val="0000FF"/>
                </a:solidFill>
                <a:effectLst/>
                <a:latin typeface="Consolas" panose="020B0609020204030204" pitchFamily="49" charset="0"/>
              </a:rPr>
              <a:t>{</a:t>
            </a:r>
            <a:r>
              <a:rPr lang="nb-NO" b="0" dirty="0">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bredde</a:t>
            </a:r>
            <a:r>
              <a:rPr lang="nb-NO" b="0" dirty="0">
                <a:solidFill>
                  <a:srgbClr val="0000FF"/>
                </a:solidFill>
                <a:effectLst/>
                <a:latin typeface="Consolas" panose="020B0609020204030204" pitchFamily="49" charset="0"/>
              </a:rPr>
              <a:t>:.2f}</a:t>
            </a:r>
            <a:r>
              <a:rPr lang="nb-NO" b="0" dirty="0">
                <a:solidFill>
                  <a:srgbClr val="A31515"/>
                </a:solidFill>
                <a:effectLst/>
                <a:latin typeface="Consolas" panose="020B0609020204030204" pitchFamily="49" charset="0"/>
              </a:rPr>
              <a:t>,</a:t>
            </a:r>
          </a:p>
          <a:p>
            <a:r>
              <a:rPr lang="nb-NO" b="0" dirty="0">
                <a:solidFill>
                  <a:srgbClr val="A31515"/>
                </a:solidFill>
                <a:effectLst/>
                <a:latin typeface="Consolas" panose="020B0609020204030204" pitchFamily="49" charset="0"/>
              </a:rPr>
              <a:t>Areal: </a:t>
            </a:r>
            <a:r>
              <a:rPr lang="nb-NO" b="0" dirty="0">
                <a:solidFill>
                  <a:srgbClr val="0000FF"/>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areal</a:t>
            </a:r>
            <a:r>
              <a:rPr lang="nb-NO" b="0" dirty="0">
                <a:solidFill>
                  <a:srgbClr val="000000"/>
                </a:solidFill>
                <a:effectLst/>
                <a:latin typeface="Consolas" panose="020B0609020204030204" pitchFamily="49" charset="0"/>
              </a:rPr>
              <a:t>()</a:t>
            </a:r>
            <a:r>
              <a:rPr lang="nb-NO" b="0" dirty="0">
                <a:solidFill>
                  <a:srgbClr val="0000FF"/>
                </a:solidFill>
                <a:effectLst/>
                <a:latin typeface="Consolas" panose="020B0609020204030204" pitchFamily="49" charset="0"/>
              </a:rPr>
              <a:t>:.2f}</a:t>
            </a:r>
            <a:r>
              <a:rPr lang="nb-NO" b="0" dirty="0">
                <a:solidFill>
                  <a:srgbClr val="A31515"/>
                </a:solidFill>
                <a:effectLst/>
                <a:latin typeface="Consolas" panose="020B0609020204030204" pitchFamily="49" charset="0"/>
              </a:rPr>
              <a:t>,</a:t>
            </a:r>
          </a:p>
          <a:p>
            <a:r>
              <a:rPr lang="nb-NO" b="0" dirty="0">
                <a:solidFill>
                  <a:srgbClr val="A31515"/>
                </a:solidFill>
                <a:effectLst/>
                <a:latin typeface="Consolas" panose="020B0609020204030204" pitchFamily="49" charset="0"/>
              </a:rPr>
              <a:t>Type: </a:t>
            </a:r>
            <a:r>
              <a:rPr lang="nb-NO" b="0" dirty="0">
                <a:solidFill>
                  <a:srgbClr val="0000FF"/>
                </a:solidFill>
                <a:effectLst/>
                <a:latin typeface="Consolas" panose="020B0609020204030204" pitchFamily="49" charset="0"/>
              </a:rPr>
              <a:t>{</a:t>
            </a:r>
            <a:r>
              <a:rPr lang="nb-NO" b="0" dirty="0">
                <a:solidFill>
                  <a:srgbClr val="267F99"/>
                </a:solidFill>
                <a:effectLst/>
                <a:latin typeface="Consolas" panose="020B0609020204030204" pitchFamily="49" charset="0"/>
              </a:rPr>
              <a:t>type</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r>
              <a:rPr lang="nb-NO" b="0" dirty="0">
                <a:solidFill>
                  <a:srgbClr val="0000FF"/>
                </a:solidFill>
                <a:effectLst/>
                <a:latin typeface="Consolas" panose="020B0609020204030204" pitchFamily="49" charset="0"/>
              </a:rPr>
              <a:t>}</a:t>
            </a:r>
            <a:r>
              <a:rPr lang="nb-NO" b="0" dirty="0">
                <a:solidFill>
                  <a:srgbClr val="A31515"/>
                </a:solidFill>
                <a:effectLst/>
                <a:latin typeface="Consolas" panose="020B0609020204030204" pitchFamily="49" charset="0"/>
              </a:rPr>
              <a:t>"</a:t>
            </a:r>
            <a:r>
              <a:rPr lang="nb-NO" b="0" dirty="0">
                <a:solidFill>
                  <a:srgbClr val="000000"/>
                </a:solidFill>
                <a:effectLst/>
                <a:latin typeface="Consolas" panose="020B0609020204030204" pitchFamily="49" charset="0"/>
              </a:rPr>
              <a:t>)</a:t>
            </a:r>
          </a:p>
          <a:p>
            <a:br>
              <a:rPr lang="nb-NO" b="0" dirty="0">
                <a:solidFill>
                  <a:srgbClr val="000000"/>
                </a:solidFill>
                <a:effectLst/>
                <a:latin typeface="Consolas" panose="020B0609020204030204" pitchFamily="49" charset="0"/>
              </a:rPr>
            </a:br>
            <a:endParaRPr lang="nb-NO" b="0" dirty="0">
              <a:solidFill>
                <a:srgbClr val="000000"/>
              </a:solidFill>
              <a:effectLst/>
              <a:latin typeface="Consolas" panose="020B0609020204030204" pitchFamily="49" charset="0"/>
            </a:endParaRPr>
          </a:p>
          <a:p>
            <a:endParaRPr lang="nb-NO" b="0" dirty="0">
              <a:solidFill>
                <a:srgbClr val="000000"/>
              </a:solidFill>
              <a:effectLst/>
              <a:latin typeface="Consolas" panose="020B0609020204030204" pitchFamily="49" charset="0"/>
            </a:endParaRPr>
          </a:p>
        </p:txBody>
      </p:sp>
      <p:sp>
        <p:nvSpPr>
          <p:cNvPr id="6" name="Tittel 1">
            <a:extLst>
              <a:ext uri="{FF2B5EF4-FFF2-40B4-BE49-F238E27FC236}">
                <a16:creationId xmlns:a16="http://schemas.microsoft.com/office/drawing/2014/main" id="{1FED8C74-FB82-89C6-BA33-B983C5C62301}"/>
              </a:ext>
            </a:extLst>
          </p:cNvPr>
          <p:cNvSpPr txBox="1">
            <a:spLocks/>
          </p:cNvSpPr>
          <p:nvPr/>
        </p:nvSpPr>
        <p:spPr>
          <a:xfrm>
            <a:off x="7743825" y="365125"/>
            <a:ext cx="41529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dirty="0"/>
              <a:t>Klasse for et kvadrat</a:t>
            </a:r>
          </a:p>
        </p:txBody>
      </p:sp>
      <p:sp>
        <p:nvSpPr>
          <p:cNvPr id="8" name="TekstSylinder 7">
            <a:extLst>
              <a:ext uri="{FF2B5EF4-FFF2-40B4-BE49-F238E27FC236}">
                <a16:creationId xmlns:a16="http://schemas.microsoft.com/office/drawing/2014/main" id="{F7775406-FF5E-2E45-9901-D5303D427D81}"/>
              </a:ext>
            </a:extLst>
          </p:cNvPr>
          <p:cNvSpPr txBox="1"/>
          <p:nvPr/>
        </p:nvSpPr>
        <p:spPr>
          <a:xfrm>
            <a:off x="7743824" y="1850589"/>
            <a:ext cx="4695825" cy="1754326"/>
          </a:xfrm>
          <a:prstGeom prst="rect">
            <a:avLst/>
          </a:prstGeom>
          <a:noFill/>
        </p:spPr>
        <p:txBody>
          <a:bodyPr wrap="square">
            <a:spAutoFit/>
          </a:bodyPr>
          <a:lstStyle/>
          <a:p>
            <a:r>
              <a:rPr lang="nb-NO" b="0" dirty="0" err="1">
                <a:solidFill>
                  <a:srgbClr val="0000FF"/>
                </a:solidFill>
                <a:effectLst/>
                <a:latin typeface="Consolas" panose="020B0609020204030204" pitchFamily="49" charset="0"/>
              </a:rPr>
              <a:t>class</a:t>
            </a:r>
            <a:r>
              <a:rPr lang="nb-NO" b="0" dirty="0">
                <a:solidFill>
                  <a:srgbClr val="000000"/>
                </a:solidFill>
                <a:effectLst/>
                <a:latin typeface="Consolas" panose="020B0609020204030204" pitchFamily="49" charset="0"/>
              </a:rPr>
              <a:t> </a:t>
            </a:r>
            <a:r>
              <a:rPr lang="nb-NO" b="0" dirty="0">
                <a:solidFill>
                  <a:srgbClr val="267F99"/>
                </a:solidFill>
                <a:effectLst/>
                <a:latin typeface="Consolas" panose="020B0609020204030204" pitchFamily="49" charset="0"/>
              </a:rPr>
              <a:t>Kvadrat</a:t>
            </a:r>
            <a:r>
              <a:rPr lang="nb-NO" b="0" dirty="0">
                <a:solidFill>
                  <a:srgbClr val="000000"/>
                </a:solidFill>
                <a:effectLst/>
                <a:latin typeface="Consolas" panose="020B0609020204030204" pitchFamily="49" charset="0"/>
              </a:rPr>
              <a:t>(</a:t>
            </a:r>
            <a:r>
              <a:rPr lang="nb-NO" b="0" dirty="0">
                <a:solidFill>
                  <a:srgbClr val="267F99"/>
                </a:solidFill>
                <a:effectLst/>
                <a:latin typeface="Consolas" panose="020B0609020204030204" pitchFamily="49" charset="0"/>
              </a:rPr>
              <a:t>Rektangel</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A31515"/>
                </a:solidFill>
                <a:effectLst/>
                <a:latin typeface="Consolas" panose="020B0609020204030204" pitchFamily="49" charset="0"/>
              </a:rPr>
              <a:t>"""Klasse for å representere et kvadrat"""</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a:solidFill>
                  <a:srgbClr val="795E26"/>
                </a:solidFill>
                <a:effectLst/>
                <a:latin typeface="Consolas" panose="020B0609020204030204" pitchFamily="49" charset="0"/>
              </a:rPr>
              <a:t>__</a:t>
            </a:r>
            <a:r>
              <a:rPr lang="nb-NO" b="0" dirty="0" err="1">
                <a:solidFill>
                  <a:srgbClr val="795E26"/>
                </a:solidFill>
                <a:effectLst/>
                <a:latin typeface="Consolas" panose="020B0609020204030204" pitchFamily="49" charset="0"/>
              </a:rPr>
              <a:t>init</a:t>
            </a:r>
            <a:r>
              <a:rPr lang="nb-NO" b="0" dirty="0">
                <a:solidFill>
                  <a:srgbClr val="795E26"/>
                </a:solidFill>
                <a:effectLst/>
                <a:latin typeface="Consolas" panose="020B0609020204030204" pitchFamily="49" charset="0"/>
              </a:rPr>
              <a:t>__</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sidekant</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267F99"/>
                </a:solidFill>
                <a:effectLst/>
                <a:latin typeface="Consolas" panose="020B0609020204030204" pitchFamily="49" charset="0"/>
              </a:rPr>
              <a:t>super</a:t>
            </a:r>
            <a:r>
              <a:rPr lang="nb-NO" b="0" dirty="0">
                <a:solidFill>
                  <a:srgbClr val="000000"/>
                </a:solidFill>
                <a:effectLst/>
                <a:latin typeface="Consolas" panose="020B0609020204030204" pitchFamily="49" charset="0"/>
              </a:rPr>
              <a:t>().</a:t>
            </a:r>
            <a:r>
              <a:rPr lang="nb-NO" b="0" dirty="0">
                <a:solidFill>
                  <a:srgbClr val="795E26"/>
                </a:solidFill>
                <a:effectLst/>
                <a:latin typeface="Consolas" panose="020B0609020204030204" pitchFamily="49" charset="0"/>
              </a:rPr>
              <a:t>__</a:t>
            </a:r>
            <a:r>
              <a:rPr lang="nb-NO" b="0" dirty="0" err="1">
                <a:solidFill>
                  <a:srgbClr val="795E26"/>
                </a:solidFill>
                <a:effectLst/>
                <a:latin typeface="Consolas" panose="020B0609020204030204" pitchFamily="49" charset="0"/>
              </a:rPr>
              <a:t>init</a:t>
            </a:r>
            <a:r>
              <a:rPr lang="nb-NO" b="0" dirty="0">
                <a:solidFill>
                  <a:srgbClr val="795E26"/>
                </a:solidFill>
                <a:effectLst/>
                <a:latin typeface="Consolas" panose="020B0609020204030204" pitchFamily="49" charset="0"/>
              </a:rPr>
              <a:t>__</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sidekant</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sidekant</a:t>
            </a:r>
            <a:r>
              <a:rPr lang="nb-NO" b="0" dirty="0">
                <a:solidFill>
                  <a:srgbClr val="000000"/>
                </a:solidFill>
                <a:effectLst/>
                <a:latin typeface="Consolas" panose="020B0609020204030204" pitchFamily="49" charset="0"/>
              </a:rPr>
              <a:t>)</a:t>
            </a:r>
          </a:p>
        </p:txBody>
      </p:sp>
      <p:cxnSp>
        <p:nvCxnSpPr>
          <p:cNvPr id="10" name="Rett linje 9">
            <a:extLst>
              <a:ext uri="{FF2B5EF4-FFF2-40B4-BE49-F238E27FC236}">
                <a16:creationId xmlns:a16="http://schemas.microsoft.com/office/drawing/2014/main" id="{7BEA23B2-D384-89DF-E118-E85E9A2997E6}"/>
              </a:ext>
            </a:extLst>
          </p:cNvPr>
          <p:cNvCxnSpPr/>
          <p:nvPr/>
        </p:nvCxnSpPr>
        <p:spPr>
          <a:xfrm>
            <a:off x="7439025" y="209550"/>
            <a:ext cx="0" cy="6238875"/>
          </a:xfrm>
          <a:prstGeom prst="line">
            <a:avLst/>
          </a:prstGeom>
        </p:spPr>
        <p:style>
          <a:lnRef idx="1">
            <a:schemeClr val="accent1"/>
          </a:lnRef>
          <a:fillRef idx="0">
            <a:schemeClr val="accent1"/>
          </a:fillRef>
          <a:effectRef idx="0">
            <a:schemeClr val="accent1"/>
          </a:effectRef>
          <a:fontRef idx="minor">
            <a:schemeClr val="tx1"/>
          </a:fontRef>
        </p:style>
      </p:cxnSp>
      <p:sp>
        <p:nvSpPr>
          <p:cNvPr id="7" name="TekstSylinder 6">
            <a:extLst>
              <a:ext uri="{FF2B5EF4-FFF2-40B4-BE49-F238E27FC236}">
                <a16:creationId xmlns:a16="http://schemas.microsoft.com/office/drawing/2014/main" id="{502374F3-6585-D725-AB01-D4C853D9B339}"/>
              </a:ext>
            </a:extLst>
          </p:cNvPr>
          <p:cNvSpPr txBox="1"/>
          <p:nvPr/>
        </p:nvSpPr>
        <p:spPr>
          <a:xfrm>
            <a:off x="7891463" y="4316343"/>
            <a:ext cx="3881432" cy="2185214"/>
          </a:xfrm>
          <a:prstGeom prst="rect">
            <a:avLst/>
          </a:prstGeom>
          <a:solidFill>
            <a:schemeClr val="accent2">
              <a:lumMod val="20000"/>
              <a:lumOff val="80000"/>
            </a:schemeClr>
          </a:solidFill>
        </p:spPr>
        <p:txBody>
          <a:bodyPr wrap="square">
            <a:spAutoFit/>
          </a:bodyPr>
          <a:lstStyle/>
          <a:p>
            <a:r>
              <a:rPr lang="nb-NO" b="0" dirty="0">
                <a:solidFill>
                  <a:srgbClr val="008000"/>
                </a:solidFill>
                <a:effectLst/>
                <a:latin typeface="Consolas" panose="020B0609020204030204" pitchFamily="49" charset="0"/>
              </a:rPr>
              <a:t>Løsning:</a:t>
            </a:r>
            <a:endParaRPr lang="nb-NO" b="0" dirty="0">
              <a:solidFill>
                <a:srgbClr val="001080"/>
              </a:solidFill>
              <a:effectLst/>
              <a:latin typeface="Consolas" panose="020B0609020204030204" pitchFamily="49" charset="0"/>
            </a:endParaRPr>
          </a:p>
          <a:p>
            <a:r>
              <a:rPr lang="nb-NO" b="0" dirty="0">
                <a:solidFill>
                  <a:srgbClr val="001080"/>
                </a:solidFill>
                <a:effectLst/>
                <a:latin typeface="Consolas" panose="020B0609020204030204" pitchFamily="49" charset="0"/>
              </a:rPr>
              <a:t>kvadrat1</a:t>
            </a:r>
            <a:r>
              <a:rPr lang="nb-NO" b="0" dirty="0">
                <a:solidFill>
                  <a:srgbClr val="000000"/>
                </a:solidFill>
                <a:effectLst/>
                <a:latin typeface="Consolas" panose="020B0609020204030204" pitchFamily="49" charset="0"/>
              </a:rPr>
              <a:t> = </a:t>
            </a:r>
            <a:r>
              <a:rPr lang="nb-NO" b="0" dirty="0">
                <a:solidFill>
                  <a:srgbClr val="267F99"/>
                </a:solidFill>
                <a:effectLst/>
                <a:latin typeface="Consolas" panose="020B0609020204030204" pitchFamily="49" charset="0"/>
              </a:rPr>
              <a:t>Kvadrat</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2</a:t>
            </a:r>
            <a:r>
              <a:rPr lang="nb-NO" b="0" dirty="0">
                <a:solidFill>
                  <a:srgbClr val="000000"/>
                </a:solidFill>
                <a:effectLst/>
                <a:latin typeface="Consolas" panose="020B0609020204030204" pitchFamily="49" charset="0"/>
              </a:rPr>
              <a:t>)</a:t>
            </a:r>
          </a:p>
          <a:p>
            <a:r>
              <a:rPr lang="nb-NO" b="0" dirty="0">
                <a:solidFill>
                  <a:srgbClr val="001080"/>
                </a:solidFill>
                <a:effectLst/>
                <a:latin typeface="Consolas" panose="020B0609020204030204" pitchFamily="49" charset="0"/>
              </a:rPr>
              <a:t>rektangel1</a:t>
            </a:r>
            <a:r>
              <a:rPr lang="nb-NO" b="0" dirty="0">
                <a:solidFill>
                  <a:srgbClr val="000000"/>
                </a:solidFill>
                <a:effectLst/>
                <a:latin typeface="Consolas" panose="020B0609020204030204" pitchFamily="49" charset="0"/>
              </a:rPr>
              <a:t> = </a:t>
            </a:r>
            <a:r>
              <a:rPr lang="nb-NO" b="0" dirty="0">
                <a:solidFill>
                  <a:srgbClr val="267F99"/>
                </a:solidFill>
                <a:effectLst/>
                <a:latin typeface="Consolas" panose="020B0609020204030204" pitchFamily="49" charset="0"/>
              </a:rPr>
              <a:t>Rektangel</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2</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3</a:t>
            </a:r>
            <a:r>
              <a:rPr lang="nb-NO" b="0" dirty="0">
                <a:solidFill>
                  <a:srgbClr val="000000"/>
                </a:solidFill>
                <a:effectLst/>
                <a:latin typeface="Consolas" panose="020B0609020204030204" pitchFamily="49" charset="0"/>
              </a:rPr>
              <a:t>)</a:t>
            </a:r>
          </a:p>
          <a:p>
            <a:br>
              <a:rPr lang="nb-NO" b="0" dirty="0">
                <a:solidFill>
                  <a:srgbClr val="000000"/>
                </a:solidFill>
                <a:effectLst/>
                <a:latin typeface="Consolas" panose="020B0609020204030204" pitchFamily="49" charset="0"/>
              </a:rPr>
            </a:br>
            <a:r>
              <a:rPr lang="nb-NO" b="0" dirty="0">
                <a:solidFill>
                  <a:srgbClr val="001080"/>
                </a:solidFill>
                <a:effectLst/>
                <a:latin typeface="Consolas" panose="020B0609020204030204" pitchFamily="49" charset="0"/>
              </a:rPr>
              <a:t>rektangel1</a:t>
            </a:r>
            <a:r>
              <a:rPr lang="nb-NO" b="0" dirty="0">
                <a:solidFill>
                  <a:srgbClr val="000000"/>
                </a:solidFill>
                <a:effectLst/>
                <a:latin typeface="Consolas" panose="020B0609020204030204" pitchFamily="49" charset="0"/>
              </a:rPr>
              <a:t>.</a:t>
            </a:r>
            <a:r>
              <a:rPr lang="nb-NO" b="0" dirty="0">
                <a:solidFill>
                  <a:srgbClr val="795E26"/>
                </a:solidFill>
                <a:effectLst/>
                <a:latin typeface="Consolas" panose="020B0609020204030204" pitchFamily="49" charset="0"/>
              </a:rPr>
              <a:t>info</a:t>
            </a:r>
            <a:r>
              <a:rPr lang="nb-NO" b="0" dirty="0">
                <a:solidFill>
                  <a:srgbClr val="000000"/>
                </a:solidFill>
                <a:effectLst/>
                <a:latin typeface="Consolas" panose="020B0609020204030204" pitchFamily="49" charset="0"/>
              </a:rPr>
              <a:t>()</a:t>
            </a:r>
          </a:p>
          <a:p>
            <a:r>
              <a:rPr lang="nb-NO" b="0" dirty="0">
                <a:solidFill>
                  <a:srgbClr val="001080"/>
                </a:solidFill>
                <a:effectLst/>
                <a:latin typeface="Consolas" panose="020B0609020204030204" pitchFamily="49" charset="0"/>
              </a:rPr>
              <a:t>kvadrat1</a:t>
            </a:r>
            <a:r>
              <a:rPr lang="nb-NO" b="0" dirty="0">
                <a:solidFill>
                  <a:srgbClr val="000000"/>
                </a:solidFill>
                <a:effectLst/>
                <a:latin typeface="Consolas" panose="020B0609020204030204" pitchFamily="49" charset="0"/>
              </a:rPr>
              <a:t>.</a:t>
            </a:r>
            <a:r>
              <a:rPr lang="nb-NO" b="0" dirty="0">
                <a:solidFill>
                  <a:srgbClr val="795E26"/>
                </a:solidFill>
                <a:effectLst/>
                <a:latin typeface="Consolas" panose="020B0609020204030204" pitchFamily="49" charset="0"/>
              </a:rPr>
              <a:t>info</a:t>
            </a:r>
            <a:r>
              <a:rPr lang="nb-NO" b="0" dirty="0">
                <a:solidFill>
                  <a:srgbClr val="000000"/>
                </a:solidFill>
                <a:effectLst/>
                <a:latin typeface="Consolas" panose="020B0609020204030204" pitchFamily="49" charset="0"/>
              </a:rPr>
              <a:t>()</a:t>
            </a:r>
          </a:p>
          <a:p>
            <a:r>
              <a:rPr lang="nb-NO" sz="1400" b="0" dirty="0">
                <a:solidFill>
                  <a:srgbClr val="000000"/>
                </a:solidFill>
                <a:effectLst/>
                <a:latin typeface="Consolas" panose="020B0609020204030204" pitchFamily="49" charset="0"/>
              </a:rPr>
              <a:t>Kaller info til Rektangel klassen begge gangene. </a:t>
            </a:r>
          </a:p>
        </p:txBody>
      </p:sp>
    </p:spTree>
    <p:extLst>
      <p:ext uri="{BB962C8B-B14F-4D97-AF65-F5344CB8AC3E}">
        <p14:creationId xmlns:p14="http://schemas.microsoft.com/office/powerpoint/2010/main" val="2150916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120453B-BF82-A86F-DB2A-8BB956CEC7BF}"/>
              </a:ext>
            </a:extLst>
          </p:cNvPr>
          <p:cNvSpPr>
            <a:spLocks noGrp="1"/>
          </p:cNvSpPr>
          <p:nvPr>
            <p:ph type="title"/>
          </p:nvPr>
        </p:nvSpPr>
        <p:spPr>
          <a:xfrm>
            <a:off x="838200" y="365125"/>
            <a:ext cx="5676900" cy="1325563"/>
          </a:xfrm>
        </p:spPr>
        <p:txBody>
          <a:bodyPr/>
          <a:lstStyle/>
          <a:p>
            <a:r>
              <a:rPr lang="nb-NO" dirty="0"/>
              <a:t>Klasse for et Rektangel</a:t>
            </a:r>
          </a:p>
        </p:txBody>
      </p:sp>
      <p:sp>
        <p:nvSpPr>
          <p:cNvPr id="5" name="TekstSylinder 4">
            <a:extLst>
              <a:ext uri="{FF2B5EF4-FFF2-40B4-BE49-F238E27FC236}">
                <a16:creationId xmlns:a16="http://schemas.microsoft.com/office/drawing/2014/main" id="{36282166-4509-ECFC-03CB-56564CEABBBB}"/>
              </a:ext>
            </a:extLst>
          </p:cNvPr>
          <p:cNvSpPr txBox="1"/>
          <p:nvPr/>
        </p:nvSpPr>
        <p:spPr>
          <a:xfrm>
            <a:off x="419105" y="1500188"/>
            <a:ext cx="7019920" cy="5909310"/>
          </a:xfrm>
          <a:prstGeom prst="rect">
            <a:avLst/>
          </a:prstGeom>
          <a:noFill/>
        </p:spPr>
        <p:txBody>
          <a:bodyPr wrap="square">
            <a:spAutoFit/>
          </a:bodyPr>
          <a:lstStyle/>
          <a:p>
            <a:r>
              <a:rPr lang="nb-NO" b="0" dirty="0" err="1">
                <a:solidFill>
                  <a:srgbClr val="0000FF"/>
                </a:solidFill>
                <a:effectLst/>
                <a:latin typeface="Consolas" panose="020B0609020204030204" pitchFamily="49" charset="0"/>
              </a:rPr>
              <a:t>class</a:t>
            </a:r>
            <a:r>
              <a:rPr lang="nb-NO" b="0" dirty="0">
                <a:solidFill>
                  <a:srgbClr val="000000"/>
                </a:solidFill>
                <a:effectLst/>
                <a:latin typeface="Consolas" panose="020B0609020204030204" pitchFamily="49" charset="0"/>
              </a:rPr>
              <a:t> </a:t>
            </a:r>
            <a:r>
              <a:rPr lang="nb-NO" b="0" dirty="0">
                <a:solidFill>
                  <a:srgbClr val="267F99"/>
                </a:solidFill>
                <a:effectLst/>
                <a:latin typeface="Consolas" panose="020B0609020204030204" pitchFamily="49" charset="0"/>
              </a:rPr>
              <a:t>Rektangel</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A31515"/>
                </a:solidFill>
                <a:effectLst/>
                <a:latin typeface="Consolas" panose="020B0609020204030204" pitchFamily="49" charset="0"/>
              </a:rPr>
              <a:t>"""Klasse for å representere et rektangel"""</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a:solidFill>
                  <a:srgbClr val="795E26"/>
                </a:solidFill>
                <a:effectLst/>
                <a:latin typeface="Consolas" panose="020B0609020204030204" pitchFamily="49" charset="0"/>
              </a:rPr>
              <a:t>__</a:t>
            </a:r>
            <a:r>
              <a:rPr lang="nb-NO" b="0" dirty="0" err="1">
                <a:solidFill>
                  <a:srgbClr val="795E26"/>
                </a:solidFill>
                <a:effectLst/>
                <a:latin typeface="Consolas" panose="020B0609020204030204" pitchFamily="49" charset="0"/>
              </a:rPr>
              <a:t>init</a:t>
            </a:r>
            <a:r>
              <a:rPr lang="nb-NO" b="0" dirty="0">
                <a:solidFill>
                  <a:srgbClr val="795E26"/>
                </a:solidFill>
                <a:effectLst/>
                <a:latin typeface="Consolas" panose="020B0609020204030204" pitchFamily="49" charset="0"/>
              </a:rPr>
              <a:t>__</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lengde</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bredde</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A31515"/>
                </a:solidFill>
                <a:effectLst/>
                <a:latin typeface="Consolas" panose="020B0609020204030204" pitchFamily="49" charset="0"/>
              </a:rPr>
              <a:t>"""Konstruktør"""</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lengde</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lengde</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bredde</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bredde</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p>
          <a:p>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a:solidFill>
                  <a:srgbClr val="795E26"/>
                </a:solidFill>
                <a:effectLst/>
                <a:latin typeface="Consolas" panose="020B0609020204030204" pitchFamily="49" charset="0"/>
              </a:rPr>
              <a:t>areal</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A31515"/>
                </a:solidFill>
                <a:effectLst/>
                <a:latin typeface="Consolas" panose="020B0609020204030204" pitchFamily="49" charset="0"/>
              </a:rPr>
              <a:t>"""Metode for å beregne areal"""</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AF00DB"/>
                </a:solidFill>
                <a:effectLst/>
                <a:latin typeface="Consolas" panose="020B0609020204030204" pitchFamily="49" charset="0"/>
              </a:rPr>
              <a:t>return</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lengde</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bredde</a:t>
            </a:r>
            <a:endParaRPr lang="nb-NO" b="0" dirty="0">
              <a:solidFill>
                <a:srgbClr val="001080"/>
              </a:solidFill>
              <a:effectLst/>
              <a:latin typeface="Consolas" panose="020B0609020204030204" pitchFamily="49" charset="0"/>
            </a:endParaRPr>
          </a:p>
          <a:p>
            <a:endParaRPr lang="nb-NO" dirty="0">
              <a:solidFill>
                <a:srgbClr val="001080"/>
              </a:solidFill>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a:solidFill>
                  <a:srgbClr val="795E26"/>
                </a:solidFill>
                <a:effectLst/>
                <a:latin typeface="Consolas" panose="020B0609020204030204" pitchFamily="49" charset="0"/>
              </a:rPr>
              <a:t>info</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A31515"/>
                </a:solidFill>
                <a:effectLst/>
                <a:latin typeface="Consolas" panose="020B0609020204030204" pitchFamily="49" charset="0"/>
              </a:rPr>
              <a:t>"""Metode som skriver ut informasjon om rektangelet"""</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795E26"/>
                </a:solidFill>
                <a:effectLst/>
                <a:latin typeface="Consolas" panose="020B0609020204030204" pitchFamily="49" charset="0"/>
              </a:rPr>
              <a:t>print</a:t>
            </a:r>
            <a:r>
              <a:rPr lang="nb-NO" b="0" dirty="0">
                <a:solidFill>
                  <a:srgbClr val="000000"/>
                </a:solidFill>
                <a:effectLst/>
                <a:latin typeface="Consolas" panose="020B0609020204030204" pitchFamily="49" charset="0"/>
              </a:rPr>
              <a:t>(</a:t>
            </a:r>
            <a:r>
              <a:rPr lang="nb-NO" b="0" dirty="0">
                <a:solidFill>
                  <a:srgbClr val="0000FF"/>
                </a:solidFill>
                <a:effectLst/>
                <a:latin typeface="Consolas" panose="020B0609020204030204" pitchFamily="49" charset="0"/>
              </a:rPr>
              <a:t>f</a:t>
            </a:r>
            <a:r>
              <a:rPr lang="nb-NO" b="0" dirty="0">
                <a:solidFill>
                  <a:srgbClr val="A31515"/>
                </a:solidFill>
                <a:effectLst/>
                <a:latin typeface="Consolas" panose="020B0609020204030204" pitchFamily="49" charset="0"/>
              </a:rPr>
              <a:t>" Lengde:</a:t>
            </a:r>
            <a:r>
              <a:rPr lang="nb-NO" b="0" dirty="0">
                <a:solidFill>
                  <a:srgbClr val="0000FF"/>
                </a:solidFill>
                <a:effectLst/>
                <a:latin typeface="Consolas" panose="020B0609020204030204" pitchFamily="49" charset="0"/>
              </a:rPr>
              <a:t>{</a:t>
            </a:r>
            <a:r>
              <a:rPr lang="nb-NO" b="0" dirty="0">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lengde</a:t>
            </a:r>
            <a:r>
              <a:rPr lang="nb-NO" b="0" dirty="0">
                <a:solidFill>
                  <a:srgbClr val="0000FF"/>
                </a:solidFill>
                <a:effectLst/>
                <a:latin typeface="Consolas" panose="020B0609020204030204" pitchFamily="49" charset="0"/>
              </a:rPr>
              <a:t>:.2f}</a:t>
            </a:r>
            <a:r>
              <a:rPr lang="nb-NO" b="0" dirty="0">
                <a:solidFill>
                  <a:srgbClr val="A31515"/>
                </a:solidFill>
                <a:effectLst/>
                <a:latin typeface="Consolas" panose="020B0609020204030204" pitchFamily="49" charset="0"/>
              </a:rPr>
              <a:t>, </a:t>
            </a:r>
            <a:br>
              <a:rPr lang="nb-NO" b="0" dirty="0">
                <a:solidFill>
                  <a:srgbClr val="A31515"/>
                </a:solidFill>
                <a:effectLst/>
                <a:latin typeface="Consolas" panose="020B0609020204030204" pitchFamily="49" charset="0"/>
              </a:rPr>
            </a:br>
            <a:r>
              <a:rPr lang="nb-NO" b="0" dirty="0">
                <a:solidFill>
                  <a:srgbClr val="A31515"/>
                </a:solidFill>
                <a:effectLst/>
                <a:latin typeface="Consolas" panose="020B0609020204030204" pitchFamily="49" charset="0"/>
              </a:rPr>
              <a:t>Bredde: </a:t>
            </a:r>
            <a:r>
              <a:rPr lang="nb-NO" b="0" dirty="0">
                <a:solidFill>
                  <a:srgbClr val="0000FF"/>
                </a:solidFill>
                <a:effectLst/>
                <a:latin typeface="Consolas" panose="020B0609020204030204" pitchFamily="49" charset="0"/>
              </a:rPr>
              <a:t>{</a:t>
            </a:r>
            <a:r>
              <a:rPr lang="nb-NO" b="0" dirty="0">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bredde</a:t>
            </a:r>
            <a:r>
              <a:rPr lang="nb-NO" b="0" dirty="0">
                <a:solidFill>
                  <a:srgbClr val="0000FF"/>
                </a:solidFill>
                <a:effectLst/>
                <a:latin typeface="Consolas" panose="020B0609020204030204" pitchFamily="49" charset="0"/>
              </a:rPr>
              <a:t>:.2f}</a:t>
            </a:r>
            <a:r>
              <a:rPr lang="nb-NO" b="0" dirty="0">
                <a:solidFill>
                  <a:srgbClr val="A31515"/>
                </a:solidFill>
                <a:effectLst/>
                <a:latin typeface="Consolas" panose="020B0609020204030204" pitchFamily="49" charset="0"/>
              </a:rPr>
              <a:t>, </a:t>
            </a:r>
            <a:br>
              <a:rPr lang="nb-NO" b="0" dirty="0">
                <a:solidFill>
                  <a:srgbClr val="A31515"/>
                </a:solidFill>
                <a:effectLst/>
                <a:latin typeface="Consolas" panose="020B0609020204030204" pitchFamily="49" charset="0"/>
              </a:rPr>
            </a:br>
            <a:r>
              <a:rPr lang="nb-NO" b="0" dirty="0">
                <a:solidFill>
                  <a:srgbClr val="A31515"/>
                </a:solidFill>
                <a:effectLst/>
                <a:latin typeface="Consolas" panose="020B0609020204030204" pitchFamily="49" charset="0"/>
              </a:rPr>
              <a:t>Areal: </a:t>
            </a:r>
            <a:r>
              <a:rPr lang="nb-NO" b="0" dirty="0">
                <a:solidFill>
                  <a:srgbClr val="0000FF"/>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areal</a:t>
            </a:r>
            <a:r>
              <a:rPr lang="nb-NO" b="0" dirty="0">
                <a:solidFill>
                  <a:srgbClr val="000000"/>
                </a:solidFill>
                <a:effectLst/>
                <a:latin typeface="Consolas" panose="020B0609020204030204" pitchFamily="49" charset="0"/>
              </a:rPr>
              <a:t>()</a:t>
            </a:r>
            <a:r>
              <a:rPr lang="nb-NO" b="0" dirty="0">
                <a:solidFill>
                  <a:srgbClr val="0000FF"/>
                </a:solidFill>
                <a:effectLst/>
                <a:latin typeface="Consolas" panose="020B0609020204030204" pitchFamily="49" charset="0"/>
              </a:rPr>
              <a:t>:.2f}</a:t>
            </a:r>
            <a:r>
              <a:rPr lang="nb-NO" b="0" dirty="0">
                <a:solidFill>
                  <a:srgbClr val="A31515"/>
                </a:solidFill>
                <a:effectLst/>
                <a:latin typeface="Consolas" panose="020B0609020204030204" pitchFamily="49" charset="0"/>
              </a:rPr>
              <a:t>, </a:t>
            </a:r>
            <a:br>
              <a:rPr lang="nb-NO" b="0" dirty="0">
                <a:solidFill>
                  <a:srgbClr val="A31515"/>
                </a:solidFill>
                <a:effectLst/>
                <a:latin typeface="Consolas" panose="020B0609020204030204" pitchFamily="49" charset="0"/>
              </a:rPr>
            </a:br>
            <a:r>
              <a:rPr lang="nb-NO" b="0" dirty="0">
                <a:solidFill>
                  <a:srgbClr val="A31515"/>
                </a:solidFill>
                <a:effectLst/>
                <a:latin typeface="Consolas" panose="020B0609020204030204" pitchFamily="49" charset="0"/>
              </a:rPr>
              <a:t>Type: </a:t>
            </a:r>
            <a:r>
              <a:rPr lang="nb-NO" b="0" dirty="0">
                <a:solidFill>
                  <a:srgbClr val="0000FF"/>
                </a:solidFill>
                <a:effectLst/>
                <a:latin typeface="Consolas" panose="020B0609020204030204" pitchFamily="49" charset="0"/>
              </a:rPr>
              <a:t>{</a:t>
            </a:r>
            <a:r>
              <a:rPr lang="nb-NO" b="0" dirty="0">
                <a:solidFill>
                  <a:srgbClr val="267F99"/>
                </a:solidFill>
                <a:effectLst/>
                <a:latin typeface="Consolas" panose="020B0609020204030204" pitchFamily="49" charset="0"/>
              </a:rPr>
              <a:t>type</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r>
              <a:rPr lang="nb-NO" b="0" dirty="0">
                <a:solidFill>
                  <a:srgbClr val="0000FF"/>
                </a:solidFill>
                <a:effectLst/>
                <a:latin typeface="Consolas" panose="020B0609020204030204" pitchFamily="49" charset="0"/>
              </a:rPr>
              <a:t>}</a:t>
            </a:r>
            <a:r>
              <a:rPr lang="nb-NO" b="0" dirty="0">
                <a:solidFill>
                  <a:srgbClr val="A31515"/>
                </a:solidFill>
                <a:effectLst/>
                <a:latin typeface="Consolas" panose="020B0609020204030204" pitchFamily="49" charset="0"/>
              </a:rPr>
              <a:t>"</a:t>
            </a:r>
            <a:r>
              <a:rPr lang="nb-NO" b="0" dirty="0">
                <a:solidFill>
                  <a:srgbClr val="000000"/>
                </a:solidFill>
                <a:effectLst/>
                <a:latin typeface="Consolas" panose="020B0609020204030204" pitchFamily="49" charset="0"/>
              </a:rPr>
              <a:t>)</a:t>
            </a:r>
          </a:p>
          <a:p>
            <a:br>
              <a:rPr lang="nb-NO" b="0" dirty="0">
                <a:solidFill>
                  <a:srgbClr val="000000"/>
                </a:solidFill>
                <a:effectLst/>
                <a:latin typeface="Consolas" panose="020B0609020204030204" pitchFamily="49" charset="0"/>
              </a:rPr>
            </a:br>
            <a:endParaRPr lang="nb-NO" b="0" dirty="0">
              <a:solidFill>
                <a:srgbClr val="000000"/>
              </a:solidFill>
              <a:effectLst/>
              <a:latin typeface="Consolas" panose="020B0609020204030204" pitchFamily="49" charset="0"/>
            </a:endParaRPr>
          </a:p>
          <a:p>
            <a:endParaRPr lang="nb-NO" b="0" dirty="0">
              <a:solidFill>
                <a:srgbClr val="000000"/>
              </a:solidFill>
              <a:effectLst/>
              <a:latin typeface="Consolas" panose="020B0609020204030204" pitchFamily="49" charset="0"/>
            </a:endParaRPr>
          </a:p>
        </p:txBody>
      </p:sp>
      <p:sp>
        <p:nvSpPr>
          <p:cNvPr id="6" name="Tittel 1">
            <a:extLst>
              <a:ext uri="{FF2B5EF4-FFF2-40B4-BE49-F238E27FC236}">
                <a16:creationId xmlns:a16="http://schemas.microsoft.com/office/drawing/2014/main" id="{1FED8C74-FB82-89C6-BA33-B983C5C62301}"/>
              </a:ext>
            </a:extLst>
          </p:cNvPr>
          <p:cNvSpPr txBox="1">
            <a:spLocks/>
          </p:cNvSpPr>
          <p:nvPr/>
        </p:nvSpPr>
        <p:spPr>
          <a:xfrm>
            <a:off x="7743825" y="365125"/>
            <a:ext cx="41529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dirty="0"/>
              <a:t>Klasse for et kvadrat</a:t>
            </a:r>
          </a:p>
        </p:txBody>
      </p:sp>
      <p:sp>
        <p:nvSpPr>
          <p:cNvPr id="8" name="TekstSylinder 7">
            <a:extLst>
              <a:ext uri="{FF2B5EF4-FFF2-40B4-BE49-F238E27FC236}">
                <a16:creationId xmlns:a16="http://schemas.microsoft.com/office/drawing/2014/main" id="{F7775406-FF5E-2E45-9901-D5303D427D81}"/>
              </a:ext>
            </a:extLst>
          </p:cNvPr>
          <p:cNvSpPr txBox="1"/>
          <p:nvPr/>
        </p:nvSpPr>
        <p:spPr>
          <a:xfrm>
            <a:off x="7743825" y="1850589"/>
            <a:ext cx="4695824" cy="4801314"/>
          </a:xfrm>
          <a:prstGeom prst="rect">
            <a:avLst/>
          </a:prstGeom>
          <a:noFill/>
        </p:spPr>
        <p:txBody>
          <a:bodyPr wrap="square">
            <a:spAutoFit/>
          </a:bodyPr>
          <a:lstStyle/>
          <a:p>
            <a:r>
              <a:rPr lang="nb-NO" b="0" dirty="0" err="1">
                <a:solidFill>
                  <a:srgbClr val="0000FF"/>
                </a:solidFill>
                <a:effectLst/>
                <a:latin typeface="Consolas" panose="020B0609020204030204" pitchFamily="49" charset="0"/>
              </a:rPr>
              <a:t>class</a:t>
            </a:r>
            <a:r>
              <a:rPr lang="nb-NO" b="0" dirty="0">
                <a:solidFill>
                  <a:srgbClr val="000000"/>
                </a:solidFill>
                <a:effectLst/>
                <a:latin typeface="Consolas" panose="020B0609020204030204" pitchFamily="49" charset="0"/>
              </a:rPr>
              <a:t> </a:t>
            </a:r>
            <a:r>
              <a:rPr lang="nb-NO" b="0" dirty="0">
                <a:solidFill>
                  <a:srgbClr val="267F99"/>
                </a:solidFill>
                <a:effectLst/>
                <a:latin typeface="Consolas" panose="020B0609020204030204" pitchFamily="49" charset="0"/>
              </a:rPr>
              <a:t>Kvadrat</a:t>
            </a:r>
            <a:r>
              <a:rPr lang="nb-NO" b="0" dirty="0">
                <a:solidFill>
                  <a:srgbClr val="000000"/>
                </a:solidFill>
                <a:effectLst/>
                <a:latin typeface="Consolas" panose="020B0609020204030204" pitchFamily="49" charset="0"/>
              </a:rPr>
              <a:t>(</a:t>
            </a:r>
            <a:r>
              <a:rPr lang="nb-NO" b="0" dirty="0">
                <a:solidFill>
                  <a:srgbClr val="267F99"/>
                </a:solidFill>
                <a:effectLst/>
                <a:latin typeface="Consolas" panose="020B0609020204030204" pitchFamily="49" charset="0"/>
              </a:rPr>
              <a:t>Rektangel</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A31515"/>
                </a:solidFill>
                <a:effectLst/>
                <a:latin typeface="Consolas" panose="020B0609020204030204" pitchFamily="49" charset="0"/>
              </a:rPr>
              <a:t>"""Klasse for å representere et kvadrat"""</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a:solidFill>
                  <a:srgbClr val="795E26"/>
                </a:solidFill>
                <a:effectLst/>
                <a:latin typeface="Consolas" panose="020B0609020204030204" pitchFamily="49" charset="0"/>
              </a:rPr>
              <a:t>__</a:t>
            </a:r>
            <a:r>
              <a:rPr lang="nb-NO" b="0" dirty="0" err="1">
                <a:solidFill>
                  <a:srgbClr val="795E26"/>
                </a:solidFill>
                <a:effectLst/>
                <a:latin typeface="Consolas" panose="020B0609020204030204" pitchFamily="49" charset="0"/>
              </a:rPr>
              <a:t>init</a:t>
            </a:r>
            <a:r>
              <a:rPr lang="nb-NO" b="0" dirty="0">
                <a:solidFill>
                  <a:srgbClr val="795E26"/>
                </a:solidFill>
                <a:effectLst/>
                <a:latin typeface="Consolas" panose="020B0609020204030204" pitchFamily="49" charset="0"/>
              </a:rPr>
              <a:t>__</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sidekant</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267F99"/>
                </a:solidFill>
                <a:effectLst/>
                <a:latin typeface="Consolas" panose="020B0609020204030204" pitchFamily="49" charset="0"/>
              </a:rPr>
              <a:t>super</a:t>
            </a:r>
            <a:r>
              <a:rPr lang="nb-NO" b="0" dirty="0">
                <a:solidFill>
                  <a:srgbClr val="000000"/>
                </a:solidFill>
                <a:effectLst/>
                <a:latin typeface="Consolas" panose="020B0609020204030204" pitchFamily="49" charset="0"/>
              </a:rPr>
              <a:t>().</a:t>
            </a:r>
            <a:r>
              <a:rPr lang="nb-NO" b="0" dirty="0">
                <a:solidFill>
                  <a:srgbClr val="795E26"/>
                </a:solidFill>
                <a:effectLst/>
                <a:latin typeface="Consolas" panose="020B0609020204030204" pitchFamily="49" charset="0"/>
              </a:rPr>
              <a:t>__</a:t>
            </a:r>
            <a:r>
              <a:rPr lang="nb-NO" b="0" dirty="0" err="1">
                <a:solidFill>
                  <a:srgbClr val="795E26"/>
                </a:solidFill>
                <a:effectLst/>
                <a:latin typeface="Consolas" panose="020B0609020204030204" pitchFamily="49" charset="0"/>
              </a:rPr>
              <a:t>init</a:t>
            </a:r>
            <a:r>
              <a:rPr lang="nb-NO" b="0" dirty="0">
                <a:solidFill>
                  <a:srgbClr val="795E26"/>
                </a:solidFill>
                <a:effectLst/>
                <a:latin typeface="Consolas" panose="020B0609020204030204" pitchFamily="49" charset="0"/>
              </a:rPr>
              <a:t>__</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sidekant</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sidekant</a:t>
            </a:r>
            <a:r>
              <a:rPr lang="nb-NO" b="0" dirty="0">
                <a:solidFill>
                  <a:srgbClr val="000000"/>
                </a:solidFill>
                <a:effectLst/>
                <a:latin typeface="Consolas" panose="020B0609020204030204" pitchFamily="49" charset="0"/>
              </a:rPr>
              <a:t>)</a:t>
            </a:r>
          </a:p>
          <a:p>
            <a:endParaRPr lang="nb-NO" dirty="0">
              <a:solidFill>
                <a:srgbClr val="000000"/>
              </a:solidFill>
              <a:latin typeface="Consolas" panose="020B0609020204030204" pitchFamily="49" charset="0"/>
            </a:endParaRPr>
          </a:p>
          <a:p>
            <a:endParaRPr lang="nb-NO" b="0" dirty="0">
              <a:solidFill>
                <a:srgbClr val="000000"/>
              </a:solidFill>
              <a:effectLst/>
              <a:latin typeface="Consolas" panose="020B0609020204030204" pitchFamily="49" charset="0"/>
            </a:endParaRPr>
          </a:p>
          <a:p>
            <a:endParaRPr lang="nb-NO" dirty="0">
              <a:solidFill>
                <a:srgbClr val="000000"/>
              </a:solidFill>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a:solidFill>
                  <a:srgbClr val="795E26"/>
                </a:solidFill>
                <a:effectLst/>
                <a:latin typeface="Consolas" panose="020B0609020204030204" pitchFamily="49" charset="0"/>
              </a:rPr>
              <a:t>info</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err="1">
                <a:solidFill>
                  <a:srgbClr val="795E26"/>
                </a:solidFill>
                <a:effectLst/>
                <a:latin typeface="Consolas" panose="020B0609020204030204" pitchFamily="49" charset="0"/>
              </a:rPr>
              <a:t>print</a:t>
            </a:r>
            <a:r>
              <a:rPr lang="nb-NO" b="0" dirty="0">
                <a:solidFill>
                  <a:srgbClr val="000000"/>
                </a:solidFill>
                <a:effectLst/>
                <a:latin typeface="Consolas" panose="020B0609020204030204" pitchFamily="49" charset="0"/>
              </a:rPr>
              <a:t>(</a:t>
            </a:r>
            <a:r>
              <a:rPr lang="nb-NO" b="0" dirty="0">
                <a:solidFill>
                  <a:srgbClr val="0000FF"/>
                </a:solidFill>
                <a:effectLst/>
                <a:latin typeface="Consolas" panose="020B0609020204030204" pitchFamily="49" charset="0"/>
              </a:rPr>
              <a:t>f</a:t>
            </a:r>
            <a:r>
              <a:rPr lang="nb-NO" b="0" dirty="0">
                <a:solidFill>
                  <a:srgbClr val="A31515"/>
                </a:solidFill>
                <a:effectLst/>
                <a:latin typeface="Consolas" panose="020B0609020204030204" pitchFamily="49" charset="0"/>
              </a:rPr>
              <a:t>" Sidelengde:</a:t>
            </a:r>
            <a:r>
              <a:rPr lang="nb-NO" b="0" dirty="0">
                <a:solidFill>
                  <a:srgbClr val="0000FF"/>
                </a:solidFill>
                <a:effectLst/>
                <a:latin typeface="Consolas" panose="020B0609020204030204" pitchFamily="49" charset="0"/>
              </a:rPr>
              <a:t>{</a:t>
            </a:r>
            <a:r>
              <a:rPr lang="nb-NO" b="0" dirty="0">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lengde</a:t>
            </a:r>
            <a:r>
              <a:rPr lang="nb-NO" b="0" dirty="0">
                <a:solidFill>
                  <a:srgbClr val="0000FF"/>
                </a:solidFill>
                <a:effectLst/>
                <a:latin typeface="Consolas" panose="020B0609020204030204" pitchFamily="49" charset="0"/>
              </a:rPr>
              <a:t>:.2f}</a:t>
            </a:r>
            <a:r>
              <a:rPr lang="nb-NO" b="0" dirty="0">
                <a:solidFill>
                  <a:srgbClr val="A31515"/>
                </a:solidFill>
                <a:effectLst/>
                <a:latin typeface="Consolas" panose="020B0609020204030204" pitchFamily="49" charset="0"/>
              </a:rPr>
              <a:t>,</a:t>
            </a:r>
            <a:br>
              <a:rPr lang="nb-NO" b="0" dirty="0">
                <a:solidFill>
                  <a:srgbClr val="A31515"/>
                </a:solidFill>
                <a:effectLst/>
                <a:latin typeface="Consolas" panose="020B0609020204030204" pitchFamily="49" charset="0"/>
              </a:rPr>
            </a:br>
            <a:r>
              <a:rPr lang="nb-NO" b="0" dirty="0">
                <a:solidFill>
                  <a:srgbClr val="A31515"/>
                </a:solidFill>
                <a:effectLst/>
                <a:latin typeface="Consolas" panose="020B0609020204030204" pitchFamily="49" charset="0"/>
              </a:rPr>
              <a:t>Areal: </a:t>
            </a:r>
            <a:r>
              <a:rPr lang="nb-NO" b="0" dirty="0">
                <a:solidFill>
                  <a:srgbClr val="0000FF"/>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areal</a:t>
            </a:r>
            <a:r>
              <a:rPr lang="nb-NO" b="0" dirty="0">
                <a:solidFill>
                  <a:srgbClr val="000000"/>
                </a:solidFill>
                <a:effectLst/>
                <a:latin typeface="Consolas" panose="020B0609020204030204" pitchFamily="49" charset="0"/>
              </a:rPr>
              <a:t>()</a:t>
            </a:r>
            <a:r>
              <a:rPr lang="nb-NO" b="0" dirty="0">
                <a:solidFill>
                  <a:srgbClr val="0000FF"/>
                </a:solidFill>
                <a:effectLst/>
                <a:latin typeface="Consolas" panose="020B0609020204030204" pitchFamily="49" charset="0"/>
              </a:rPr>
              <a:t>:.2f}</a:t>
            </a:r>
            <a:r>
              <a:rPr lang="nb-NO" b="0" dirty="0">
                <a:solidFill>
                  <a:srgbClr val="A31515"/>
                </a:solidFill>
                <a:effectLst/>
                <a:latin typeface="Consolas" panose="020B0609020204030204" pitchFamily="49" charset="0"/>
              </a:rPr>
              <a:t>,</a:t>
            </a:r>
            <a:br>
              <a:rPr lang="nb-NO" b="0" dirty="0">
                <a:solidFill>
                  <a:srgbClr val="A31515"/>
                </a:solidFill>
                <a:effectLst/>
                <a:latin typeface="Consolas" panose="020B0609020204030204" pitchFamily="49" charset="0"/>
              </a:rPr>
            </a:br>
            <a:r>
              <a:rPr lang="nb-NO" b="0" dirty="0">
                <a:solidFill>
                  <a:srgbClr val="A31515"/>
                </a:solidFill>
                <a:effectLst/>
                <a:latin typeface="Consolas" panose="020B0609020204030204" pitchFamily="49" charset="0"/>
              </a:rPr>
              <a:t>Type: </a:t>
            </a:r>
            <a:r>
              <a:rPr lang="nb-NO" b="0" dirty="0">
                <a:solidFill>
                  <a:srgbClr val="0000FF"/>
                </a:solidFill>
                <a:effectLst/>
                <a:latin typeface="Consolas" panose="020B0609020204030204" pitchFamily="49" charset="0"/>
              </a:rPr>
              <a:t>{</a:t>
            </a:r>
            <a:r>
              <a:rPr lang="nb-NO" b="0" dirty="0">
                <a:solidFill>
                  <a:srgbClr val="267F99"/>
                </a:solidFill>
                <a:effectLst/>
                <a:latin typeface="Consolas" panose="020B0609020204030204" pitchFamily="49" charset="0"/>
              </a:rPr>
              <a:t>type</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r>
              <a:rPr lang="nb-NO" b="0" dirty="0">
                <a:solidFill>
                  <a:srgbClr val="0000FF"/>
                </a:solidFill>
                <a:effectLst/>
                <a:latin typeface="Consolas" panose="020B0609020204030204" pitchFamily="49" charset="0"/>
              </a:rPr>
              <a:t>}</a:t>
            </a:r>
            <a:r>
              <a:rPr lang="nb-NO" b="0" dirty="0">
                <a:solidFill>
                  <a:srgbClr val="A31515"/>
                </a:solidFill>
                <a:effectLst/>
                <a:latin typeface="Consolas" panose="020B0609020204030204" pitchFamily="49" charset="0"/>
              </a:rPr>
              <a:t>"</a:t>
            </a:r>
            <a:r>
              <a:rPr lang="nb-NO" b="0" dirty="0">
                <a:solidFill>
                  <a:srgbClr val="000000"/>
                </a:solidFill>
                <a:effectLst/>
                <a:latin typeface="Consolas" panose="020B0609020204030204" pitchFamily="49" charset="0"/>
              </a:rPr>
              <a:t>)</a:t>
            </a:r>
          </a:p>
          <a:p>
            <a:br>
              <a:rPr lang="nb-NO" b="0" dirty="0">
                <a:solidFill>
                  <a:srgbClr val="000000"/>
                </a:solidFill>
                <a:effectLst/>
                <a:latin typeface="Consolas" panose="020B0609020204030204" pitchFamily="49" charset="0"/>
              </a:rPr>
            </a:br>
            <a:r>
              <a:rPr lang="nb-NO" b="0" dirty="0">
                <a:solidFill>
                  <a:srgbClr val="000000"/>
                </a:solidFill>
                <a:effectLst/>
                <a:latin typeface="Consolas" panose="020B0609020204030204" pitchFamily="49" charset="0"/>
              </a:rPr>
              <a:t>	</a:t>
            </a:r>
          </a:p>
          <a:p>
            <a:endParaRPr lang="nb-NO" b="0" dirty="0">
              <a:solidFill>
                <a:srgbClr val="000000"/>
              </a:solidFill>
              <a:effectLst/>
              <a:latin typeface="Consolas" panose="020B0609020204030204" pitchFamily="49" charset="0"/>
            </a:endParaRPr>
          </a:p>
        </p:txBody>
      </p:sp>
      <p:cxnSp>
        <p:nvCxnSpPr>
          <p:cNvPr id="10" name="Rett linje 9">
            <a:extLst>
              <a:ext uri="{FF2B5EF4-FFF2-40B4-BE49-F238E27FC236}">
                <a16:creationId xmlns:a16="http://schemas.microsoft.com/office/drawing/2014/main" id="{7BEA23B2-D384-89DF-E118-E85E9A2997E6}"/>
              </a:ext>
            </a:extLst>
          </p:cNvPr>
          <p:cNvCxnSpPr/>
          <p:nvPr/>
        </p:nvCxnSpPr>
        <p:spPr>
          <a:xfrm>
            <a:off x="7439025" y="209550"/>
            <a:ext cx="0" cy="6238875"/>
          </a:xfrm>
          <a:prstGeom prst="line">
            <a:avLst/>
          </a:prstGeom>
        </p:spPr>
        <p:style>
          <a:lnRef idx="1">
            <a:schemeClr val="accent1"/>
          </a:lnRef>
          <a:fillRef idx="0">
            <a:schemeClr val="accent1"/>
          </a:fillRef>
          <a:effectRef idx="0">
            <a:schemeClr val="accent1"/>
          </a:effectRef>
          <a:fontRef idx="minor">
            <a:schemeClr val="tx1"/>
          </a:fontRef>
        </p:style>
      </p:cxnSp>
      <p:sp>
        <p:nvSpPr>
          <p:cNvPr id="4" name="TekstSylinder 3">
            <a:extLst>
              <a:ext uri="{FF2B5EF4-FFF2-40B4-BE49-F238E27FC236}">
                <a16:creationId xmlns:a16="http://schemas.microsoft.com/office/drawing/2014/main" id="{5A246784-0329-0B9B-E691-AAC9E9FA4B76}"/>
              </a:ext>
            </a:extLst>
          </p:cNvPr>
          <p:cNvSpPr txBox="1"/>
          <p:nvPr/>
        </p:nvSpPr>
        <p:spPr>
          <a:xfrm>
            <a:off x="7879559" y="3604915"/>
            <a:ext cx="3881432" cy="646331"/>
          </a:xfrm>
          <a:prstGeom prst="rect">
            <a:avLst/>
          </a:prstGeom>
          <a:solidFill>
            <a:schemeClr val="accent2">
              <a:lumMod val="20000"/>
              <a:lumOff val="80000"/>
            </a:schemeClr>
          </a:solidFill>
        </p:spPr>
        <p:txBody>
          <a:bodyPr wrap="square">
            <a:spAutoFit/>
          </a:bodyPr>
          <a:lstStyle/>
          <a:p>
            <a:r>
              <a:rPr lang="nb-NO" dirty="0">
                <a:solidFill>
                  <a:srgbClr val="008000"/>
                </a:solidFill>
                <a:latin typeface="Consolas" panose="020B0609020204030204" pitchFamily="49" charset="0"/>
              </a:rPr>
              <a:t>Her lager vi en ny info funksjon for kvadrater</a:t>
            </a:r>
            <a:endParaRPr lang="nb-NO" b="0" dirty="0">
              <a:solidFill>
                <a:srgbClr val="001080"/>
              </a:solidFill>
              <a:effectLst/>
              <a:latin typeface="Consolas" panose="020B0609020204030204" pitchFamily="49" charset="0"/>
            </a:endParaRPr>
          </a:p>
        </p:txBody>
      </p:sp>
    </p:spTree>
    <p:extLst>
      <p:ext uri="{BB962C8B-B14F-4D97-AF65-F5344CB8AC3E}">
        <p14:creationId xmlns:p14="http://schemas.microsoft.com/office/powerpoint/2010/main" val="2936884877"/>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1064</TotalTime>
  <Words>1481</Words>
  <Application>Microsoft Office PowerPoint</Application>
  <PresentationFormat>Widescreen</PresentationFormat>
  <Paragraphs>192</Paragraphs>
  <Slides>13</Slides>
  <Notes>3</Notes>
  <HiddenSlides>0</HiddenSlides>
  <MMClips>0</MMClips>
  <ScaleCrop>false</ScaleCrop>
  <HeadingPairs>
    <vt:vector size="6" baseType="variant">
      <vt:variant>
        <vt:lpstr>Brukte skrifter</vt:lpstr>
      </vt:variant>
      <vt:variant>
        <vt:i4>7</vt:i4>
      </vt:variant>
      <vt:variant>
        <vt:lpstr>Tema</vt:lpstr>
      </vt:variant>
      <vt:variant>
        <vt:i4>1</vt:i4>
      </vt:variant>
      <vt:variant>
        <vt:lpstr>Lysbildetitler</vt:lpstr>
      </vt:variant>
      <vt:variant>
        <vt:i4>13</vt:i4>
      </vt:variant>
    </vt:vector>
  </HeadingPairs>
  <TitlesOfParts>
    <vt:vector size="21" baseType="lpstr">
      <vt:lpstr>Arial</vt:lpstr>
      <vt:lpstr>Calibri</vt:lpstr>
      <vt:lpstr>Calibri Light</vt:lpstr>
      <vt:lpstr>Consolas</vt:lpstr>
      <vt:lpstr>Roboto</vt:lpstr>
      <vt:lpstr>Roboto</vt:lpstr>
      <vt:lpstr>var(--ks-font-tiempos)</vt:lpstr>
      <vt:lpstr>Office-tema</vt:lpstr>
      <vt:lpstr>Arv</vt:lpstr>
      <vt:lpstr>Arv </vt:lpstr>
      <vt:lpstr>PowerPoint-presentasjon</vt:lpstr>
      <vt:lpstr>Klasse for et Rektangel</vt:lpstr>
      <vt:lpstr>Klasse for et Rektangel</vt:lpstr>
      <vt:lpstr>Konstruktører og metoder ved arv </vt:lpstr>
      <vt:lpstr>Klasse for et Rektangel</vt:lpstr>
      <vt:lpstr>Klasse for et Rektangel</vt:lpstr>
      <vt:lpstr>Klasse for et Rektangel</vt:lpstr>
      <vt:lpstr>Hvordan lage en rabattert billett?</vt:lpstr>
      <vt:lpstr>Hvordan lage en rabattert billett?</vt:lpstr>
      <vt:lpstr>Hvordan lage en rabattert billett?</vt:lpstr>
      <vt:lpstr>Oppgaver Billetter og Terninger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Arv</dc:title>
  <dc:creator>Hans Kristian Strandli Vie</dc:creator>
  <cp:lastModifiedBy>Hans Kristian Strandli Vie</cp:lastModifiedBy>
  <cp:revision>6</cp:revision>
  <dcterms:created xsi:type="dcterms:W3CDTF">2023-10-26T12:44:30Z</dcterms:created>
  <dcterms:modified xsi:type="dcterms:W3CDTF">2023-10-29T18:37:37Z</dcterms:modified>
</cp:coreProperties>
</file>